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9" r:id="rId3"/>
    <p:sldId id="256" r:id="rId4"/>
    <p:sldId id="258" r:id="rId5"/>
    <p:sldId id="257" r:id="rId6"/>
    <p:sldId id="260" r:id="rId7"/>
    <p:sldId id="261" r:id="rId8"/>
    <p:sldId id="262" r:id="rId9"/>
    <p:sldId id="263"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xGtMjf1F06mKcoxwEQra2g==" hashData="xDBSWJOKisQkUgoMXm2B/b8GEc0="/>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522340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1735021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994266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580068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3573264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1835634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1386301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726035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3917815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855462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8C44BF3-3DED-4206-BB76-2B045AA39FE3}" type="datetimeFigureOut">
              <a:rPr lang="tr-TR" smtClean="0"/>
              <a:t>18.11.2013</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C15B716-86FF-4BD0-9AD9-B1FE350C57EE}" type="slidenum">
              <a:rPr lang="tr-TR" smtClean="0"/>
              <a:t>‹#›</a:t>
            </a:fld>
            <a:endParaRPr lang="tr-TR" dirty="0"/>
          </a:p>
        </p:txBody>
      </p:sp>
    </p:spTree>
    <p:extLst>
      <p:ext uri="{BB962C8B-B14F-4D97-AF65-F5344CB8AC3E}">
        <p14:creationId xmlns:p14="http://schemas.microsoft.com/office/powerpoint/2010/main" val="2043666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C44BF3-3DED-4206-BB76-2B045AA39FE3}" type="datetimeFigureOut">
              <a:rPr lang="tr-TR" smtClean="0"/>
              <a:t>18.11.2013</a:t>
            </a:fld>
            <a:endParaRPr lang="tr-TR" dirty="0"/>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5B716-86FF-4BD0-9AD9-B1FE350C57EE}" type="slidenum">
              <a:rPr lang="tr-TR" smtClean="0"/>
              <a:t>‹#›</a:t>
            </a:fld>
            <a:endParaRPr lang="tr-TR" dirty="0"/>
          </a:p>
        </p:txBody>
      </p:sp>
    </p:spTree>
    <p:extLst>
      <p:ext uri="{BB962C8B-B14F-4D97-AF65-F5344CB8AC3E}">
        <p14:creationId xmlns:p14="http://schemas.microsoft.com/office/powerpoint/2010/main" val="8561158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907704" y="332656"/>
            <a:ext cx="4820166" cy="923330"/>
          </a:xfrm>
          <a:prstGeom prst="rect">
            <a:avLst/>
          </a:prstGeom>
          <a:noFill/>
          <a:ln>
            <a:solidFill>
              <a:srgbClr val="FF0000"/>
            </a:solidFill>
          </a:ln>
        </p:spPr>
        <p:txBody>
          <a:bodyPr wrap="none" rtlCol="0">
            <a:spAutoFit/>
          </a:bodyPr>
          <a:lstStyle/>
          <a:p>
            <a:r>
              <a:rPr lang="tr-TR" sz="5400" b="1" dirty="0" smtClean="0"/>
              <a:t>ZAMANI ÖLÇME</a:t>
            </a:r>
            <a:endParaRPr lang="tr-TR" sz="5400" b="1" dirty="0"/>
          </a:p>
        </p:txBody>
      </p:sp>
      <p:sp>
        <p:nvSpPr>
          <p:cNvPr id="5" name="Metin kutusu 4"/>
          <p:cNvSpPr txBox="1"/>
          <p:nvPr/>
        </p:nvSpPr>
        <p:spPr>
          <a:xfrm>
            <a:off x="233861" y="4408949"/>
            <a:ext cx="8712968" cy="1815882"/>
          </a:xfrm>
          <a:prstGeom prst="rect">
            <a:avLst/>
          </a:prstGeom>
          <a:noFill/>
          <a:ln>
            <a:solidFill>
              <a:srgbClr val="FF0000"/>
            </a:solidFill>
          </a:ln>
        </p:spPr>
        <p:txBody>
          <a:bodyPr wrap="square" rtlCol="0">
            <a:spAutoFit/>
          </a:bodyPr>
          <a:lstStyle/>
          <a:p>
            <a:r>
              <a:rPr lang="tr-TR" sz="2800" b="1" dirty="0" smtClean="0"/>
              <a:t>ÖMER ASKERDEN</a:t>
            </a:r>
          </a:p>
          <a:p>
            <a:r>
              <a:rPr lang="tr-TR" sz="2800" b="1" dirty="0" smtClean="0"/>
              <a:t>PİRİ MEHMET PAŞA ORTAOKULU</a:t>
            </a:r>
          </a:p>
          <a:p>
            <a:r>
              <a:rPr lang="tr-TR" sz="2800" b="1" dirty="0" smtClean="0"/>
              <a:t>UZMAN İLKÖĞRETİM MATEMATİK  ÖĞRETMENİ</a:t>
            </a:r>
          </a:p>
          <a:p>
            <a:pPr algn="r"/>
            <a:r>
              <a:rPr lang="tr-TR" sz="2800" b="1" dirty="0" smtClean="0"/>
              <a:t>beyler_beyi_2@hotmail.com</a:t>
            </a:r>
            <a:endParaRPr lang="tr-TR" sz="2800" b="1" dirty="0"/>
          </a:p>
        </p:txBody>
      </p:sp>
    </p:spTree>
    <p:extLst>
      <p:ext uri="{BB962C8B-B14F-4D97-AF65-F5344CB8AC3E}">
        <p14:creationId xmlns:p14="http://schemas.microsoft.com/office/powerpoint/2010/main" val="251326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764704"/>
            <a:ext cx="8784976" cy="5139869"/>
          </a:xfrm>
          <a:prstGeom prst="rect">
            <a:avLst/>
          </a:prstGeom>
          <a:ln>
            <a:solidFill>
              <a:srgbClr val="FF0000"/>
            </a:solidFill>
          </a:ln>
        </p:spPr>
        <p:txBody>
          <a:bodyPr wrap="square">
            <a:spAutoFit/>
          </a:bodyPr>
          <a:lstStyle/>
          <a:p>
            <a:r>
              <a:rPr lang="tr-TR" sz="4000" b="1" dirty="0" smtClean="0"/>
              <a:t>ZAMANI ÖLÇME:</a:t>
            </a:r>
          </a:p>
          <a:p>
            <a:r>
              <a:rPr lang="tr-TR" sz="2400" b="1" dirty="0" smtClean="0">
                <a:effectLst/>
              </a:rPr>
              <a:t>DÜNYANIN  KENDİ  EKSENİ  ETRAFINDAKİ  HAREKETİ:</a:t>
            </a:r>
          </a:p>
          <a:p>
            <a:r>
              <a:rPr lang="tr-TR" sz="2400" b="1" dirty="0"/>
              <a:t>	</a:t>
            </a:r>
            <a:r>
              <a:rPr lang="tr-TR" sz="2400" b="1" dirty="0" smtClean="0">
                <a:effectLst/>
              </a:rPr>
              <a:t> </a:t>
            </a:r>
            <a:r>
              <a:rPr lang="tr-TR" b="1" dirty="0" smtClean="0">
                <a:effectLst/>
              </a:rPr>
              <a:t>Dünyanın  2  türlü  hareketi  vardır .</a:t>
            </a:r>
          </a:p>
          <a:p>
            <a:r>
              <a:rPr lang="tr-TR" b="1" dirty="0" smtClean="0">
                <a:solidFill>
                  <a:srgbClr val="FF0000"/>
                </a:solidFill>
                <a:effectLst/>
              </a:rPr>
              <a:t>1 – Günlük   hareket   </a:t>
            </a:r>
          </a:p>
          <a:p>
            <a:r>
              <a:rPr lang="tr-TR" sz="2400" b="1" dirty="0" smtClean="0"/>
              <a:t>	</a:t>
            </a:r>
            <a:r>
              <a:rPr lang="tr-TR" b="1" dirty="0" smtClean="0">
                <a:solidFill>
                  <a:srgbClr val="FF0000"/>
                </a:solidFill>
              </a:rPr>
              <a:t>a) </a:t>
            </a:r>
            <a:r>
              <a:rPr lang="tr-TR" b="1" dirty="0" smtClean="0"/>
              <a:t>Dünya'nın kendi ekseni etrafındaki batıdan doğuya doğru bir tam dönüşü 24 saatte tamamlanır. Buna bir Gün denir.</a:t>
            </a:r>
            <a:r>
              <a:rPr lang="tr-TR" dirty="0" smtClean="0"/>
              <a:t> </a:t>
            </a:r>
          </a:p>
          <a:p>
            <a:r>
              <a:rPr lang="tr-TR" b="1" dirty="0"/>
              <a:t>	</a:t>
            </a:r>
            <a:r>
              <a:rPr lang="tr-TR" b="1" dirty="0" smtClean="0"/>
              <a:t>Bu dönüş sırasında </a:t>
            </a:r>
            <a:r>
              <a:rPr lang="tr-TR" b="1" dirty="0" smtClean="0">
                <a:effectLst/>
              </a:rPr>
              <a:t>dünya  yuvarlak   olduğundan ,</a:t>
            </a:r>
            <a:r>
              <a:rPr lang="tr-TR" b="1" dirty="0" smtClean="0"/>
              <a:t>Dünya'nın bir kısmı güneş ışınlarını alır, bir kısmı alamaz. Alan yerlerde gündüz, alamayan yerlerde gece hüküm sürer.</a:t>
            </a:r>
          </a:p>
          <a:p>
            <a:r>
              <a:rPr lang="tr-TR" b="1" dirty="0"/>
              <a:t>	</a:t>
            </a:r>
            <a:endParaRPr lang="tr-TR" b="1" dirty="0" smtClean="0"/>
          </a:p>
          <a:p>
            <a:r>
              <a:rPr lang="tr-TR" dirty="0" smtClean="0"/>
              <a:t> </a:t>
            </a:r>
            <a:r>
              <a:rPr lang="tr-TR" b="1" dirty="0" smtClean="0"/>
              <a:t>Gece ve gündüz süreleri her zaman birbirine eşit değildir. </a:t>
            </a:r>
          </a:p>
          <a:p>
            <a:r>
              <a:rPr lang="tr-TR" b="1" dirty="0"/>
              <a:t>	</a:t>
            </a:r>
            <a:r>
              <a:rPr lang="tr-TR" b="1" dirty="0" smtClean="0"/>
              <a:t>Yaz aylarında gündüzler uzun, kış aylarında ise geceler uzundur. </a:t>
            </a:r>
          </a:p>
          <a:p>
            <a:r>
              <a:rPr lang="tr-TR" b="1" dirty="0"/>
              <a:t>	</a:t>
            </a:r>
            <a:endParaRPr lang="tr-TR" b="1" dirty="0" smtClean="0"/>
          </a:p>
          <a:p>
            <a:r>
              <a:rPr lang="tr-TR" b="1" dirty="0" smtClean="0"/>
              <a:t>21 Mart ve 23 Eylül günlerinde gece ile gündüz zamanları eşittir.</a:t>
            </a:r>
          </a:p>
          <a:p>
            <a:r>
              <a:rPr lang="tr-TR" b="1" dirty="0" smtClean="0">
                <a:effectLst/>
              </a:rPr>
              <a:t>	 Dünyanın  kendi  etrafındaki  hareketi  batıdan  doğuya  doğru olduğundan, güneş , dünyanın  doğusundaki  yerlerde  batıdan  daha  önce  görülür . Bir  meridyen  yayı  üzerindeki  tüm  yerlerde  güneş  aynı  anda  görülür .</a:t>
            </a:r>
            <a:endParaRPr lang="tr-TR" dirty="0"/>
          </a:p>
        </p:txBody>
      </p:sp>
      <p:sp>
        <p:nvSpPr>
          <p:cNvPr id="3" name="Dikdörtgen 2"/>
          <p:cNvSpPr/>
          <p:nvPr/>
        </p:nvSpPr>
        <p:spPr>
          <a:xfrm>
            <a:off x="6196335" y="6486298"/>
            <a:ext cx="2947665" cy="369332"/>
          </a:xfrm>
          <a:prstGeom prst="rect">
            <a:avLst/>
          </a:prstGeom>
        </p:spPr>
        <p:txBody>
          <a:bodyPr wrap="none">
            <a:spAutoFit/>
          </a:bodyPr>
          <a:lstStyle/>
          <a:p>
            <a:pPr algn="r"/>
            <a:r>
              <a:rPr lang="tr-TR" b="1" dirty="0" smtClean="0"/>
              <a:t>beyler_beyi_2@hotmail.com</a:t>
            </a:r>
            <a:endParaRPr lang="tr-TR" b="1" dirty="0"/>
          </a:p>
        </p:txBody>
      </p:sp>
    </p:spTree>
    <p:extLst>
      <p:ext uri="{BB962C8B-B14F-4D97-AF65-F5344CB8AC3E}">
        <p14:creationId xmlns:p14="http://schemas.microsoft.com/office/powerpoint/2010/main" val="4126489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836712"/>
            <a:ext cx="8784976" cy="5016758"/>
          </a:xfrm>
          <a:prstGeom prst="rect">
            <a:avLst/>
          </a:prstGeom>
          <a:noFill/>
          <a:ln>
            <a:solidFill>
              <a:srgbClr val="FF0000"/>
            </a:solidFill>
          </a:ln>
        </p:spPr>
        <p:txBody>
          <a:bodyPr wrap="square" rtlCol="0">
            <a:spAutoFit/>
          </a:bodyPr>
          <a:lstStyle/>
          <a:p>
            <a:r>
              <a:rPr lang="tr-TR" sz="2000" b="1" dirty="0" smtClean="0">
                <a:solidFill>
                  <a:srgbClr val="FF0000"/>
                </a:solidFill>
                <a:effectLst/>
              </a:rPr>
              <a:t>2 – Yıllık   hareket  </a:t>
            </a:r>
            <a:endParaRPr lang="tr-TR" sz="2000" b="1" dirty="0" smtClean="0">
              <a:solidFill>
                <a:srgbClr val="FF0000"/>
              </a:solidFill>
            </a:endParaRPr>
          </a:p>
          <a:p>
            <a:r>
              <a:rPr lang="tr-TR" sz="2000" b="1" dirty="0" smtClean="0">
                <a:solidFill>
                  <a:srgbClr val="FF0000"/>
                </a:solidFill>
              </a:rPr>
              <a:t>	b) </a:t>
            </a:r>
            <a:r>
              <a:rPr lang="tr-TR" sz="2000" b="1" dirty="0" smtClean="0"/>
              <a:t>Dünya</a:t>
            </a:r>
            <a:r>
              <a:rPr lang="tr-TR" sz="2000" b="1" dirty="0"/>
              <a:t>, Güneş çevresinde elips yörünge üzerinde batıdan doğuya doğru döner. Bu hareketini 365 gün 6 saatte tamamlar. Böylece bir yıl oluşur. </a:t>
            </a:r>
            <a:endParaRPr lang="tr-TR" sz="2000" b="1" dirty="0" smtClean="0"/>
          </a:p>
          <a:p>
            <a:r>
              <a:rPr lang="tr-TR" sz="2000" b="1" dirty="0"/>
              <a:t>	</a:t>
            </a:r>
            <a:endParaRPr lang="tr-TR" sz="2000" b="1" dirty="0" smtClean="0"/>
          </a:p>
          <a:p>
            <a:r>
              <a:rPr lang="tr-TR" sz="2000" b="1" dirty="0">
                <a:solidFill>
                  <a:srgbClr val="FF0000"/>
                </a:solidFill>
              </a:rPr>
              <a:t>	</a:t>
            </a:r>
            <a:r>
              <a:rPr lang="tr-TR" sz="2000" b="1" dirty="0" smtClean="0">
                <a:solidFill>
                  <a:srgbClr val="FF0000"/>
                </a:solidFill>
              </a:rPr>
              <a:t>c) </a:t>
            </a:r>
            <a:r>
              <a:rPr lang="tr-TR" sz="2000" b="1" dirty="0"/>
              <a:t>Ekvator düzlemi, Güneş etrafında döndüğü elipsin düzlemine </a:t>
            </a:r>
            <a:r>
              <a:rPr lang="tr-TR" sz="2000" b="1" dirty="0" smtClean="0"/>
              <a:t>oturmaz. Aralarında </a:t>
            </a:r>
            <a:r>
              <a:rPr lang="tr-TR" sz="2000" b="1" dirty="0"/>
              <a:t>(23° 27') lık bir açı vardır</a:t>
            </a:r>
            <a:r>
              <a:rPr lang="tr-TR" sz="2000" b="1" dirty="0" smtClean="0"/>
              <a:t>.</a:t>
            </a:r>
          </a:p>
          <a:p>
            <a:r>
              <a:rPr lang="tr-TR" sz="2000" b="1" dirty="0" smtClean="0"/>
              <a:t> </a:t>
            </a:r>
          </a:p>
          <a:p>
            <a:r>
              <a:rPr lang="tr-TR" sz="2000" b="1" dirty="0"/>
              <a:t>	</a:t>
            </a:r>
            <a:r>
              <a:rPr lang="tr-TR" sz="2000" b="1" dirty="0" smtClean="0"/>
              <a:t>Bu </a:t>
            </a:r>
            <a:r>
              <a:rPr lang="tr-TR" sz="2000" b="1" dirty="0"/>
              <a:t>yüzden Dünya'nın çeşitli yerleri, çeşitli zamanlarda güneş ışınlarını değişik açılarla alırlar. Böylece ortaya çıkan farklı ısınma nedeniyle </a:t>
            </a:r>
            <a:r>
              <a:rPr lang="tr-TR" sz="2000" b="1" dirty="0" smtClean="0"/>
              <a:t>mevsimler oluşur.</a:t>
            </a:r>
            <a:r>
              <a:rPr lang="tr-TR" sz="2000" b="1" dirty="0"/>
              <a:t/>
            </a:r>
            <a:br>
              <a:rPr lang="tr-TR" sz="2000" b="1" dirty="0"/>
            </a:br>
            <a:r>
              <a:rPr lang="tr-TR" sz="2000" b="1" dirty="0" smtClean="0"/>
              <a:t>	İşte </a:t>
            </a:r>
            <a:r>
              <a:rPr lang="tr-TR" sz="2000" b="1" dirty="0"/>
              <a:t>bir yıl içinde mevsimlerin birbirini izlemesi, kutuplar ekseninin yörünge düzlemine eğik olmasından ileri gelmektedir</a:t>
            </a:r>
            <a:r>
              <a:rPr lang="tr-TR" sz="2000" b="1" dirty="0" smtClean="0"/>
              <a:t>.</a:t>
            </a:r>
          </a:p>
          <a:p>
            <a:endParaRPr lang="tr-TR" sz="2000" b="1" dirty="0" smtClean="0"/>
          </a:p>
          <a:p>
            <a:r>
              <a:rPr lang="tr-TR" sz="2000" b="1" dirty="0"/>
              <a:t>	</a:t>
            </a:r>
            <a:r>
              <a:rPr lang="tr-TR" sz="2000" b="1" dirty="0" smtClean="0"/>
              <a:t> </a:t>
            </a:r>
            <a:r>
              <a:rPr lang="tr-TR" sz="2000" b="1" dirty="0"/>
              <a:t>Eğer bu eğiklik olmasaydı Dünya Güneş ışınlarını hep aynı şekilde alacak, yani Ekvator'a daima dik, kutuplara ise daima çok eğik gelecekti. Bu yüzden de mevsimler olmayacaktı</a:t>
            </a:r>
            <a:r>
              <a:rPr lang="tr-TR" sz="2000" b="1" dirty="0" smtClean="0"/>
              <a:t>.</a:t>
            </a:r>
            <a:endParaRPr lang="tr-TR" sz="2000" b="1" dirty="0"/>
          </a:p>
        </p:txBody>
      </p:sp>
      <p:sp>
        <p:nvSpPr>
          <p:cNvPr id="6" name="Dikdörtgen 5"/>
          <p:cNvSpPr/>
          <p:nvPr/>
        </p:nvSpPr>
        <p:spPr>
          <a:xfrm>
            <a:off x="6196335" y="6486298"/>
            <a:ext cx="2947665" cy="369332"/>
          </a:xfrm>
          <a:prstGeom prst="rect">
            <a:avLst/>
          </a:prstGeom>
        </p:spPr>
        <p:txBody>
          <a:bodyPr wrap="none">
            <a:spAutoFit/>
          </a:bodyPr>
          <a:lstStyle/>
          <a:p>
            <a:pPr algn="r"/>
            <a:r>
              <a:rPr lang="tr-TR" b="1" dirty="0" smtClean="0"/>
              <a:t>beyler_beyi_2@hotmail.com</a:t>
            </a:r>
            <a:endParaRPr lang="tr-TR" b="1" dirty="0"/>
          </a:p>
        </p:txBody>
      </p:sp>
    </p:spTree>
    <p:extLst>
      <p:ext uri="{BB962C8B-B14F-4D97-AF65-F5344CB8AC3E}">
        <p14:creationId xmlns:p14="http://schemas.microsoft.com/office/powerpoint/2010/main" val="212790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980728"/>
            <a:ext cx="8424936" cy="4708981"/>
          </a:xfrm>
          <a:prstGeom prst="rect">
            <a:avLst/>
          </a:prstGeom>
          <a:ln>
            <a:solidFill>
              <a:srgbClr val="FF0000"/>
            </a:solidFill>
          </a:ln>
        </p:spPr>
        <p:txBody>
          <a:bodyPr wrap="square">
            <a:spAutoFit/>
          </a:bodyPr>
          <a:lstStyle/>
          <a:p>
            <a:r>
              <a:rPr lang="tr-TR" sz="2000" b="1" dirty="0" smtClean="0"/>
              <a:t>	</a:t>
            </a:r>
            <a:r>
              <a:rPr lang="tr-TR" sz="2000" b="1" dirty="0" smtClean="0">
                <a:solidFill>
                  <a:srgbClr val="FF0000"/>
                </a:solidFill>
              </a:rPr>
              <a:t>A) </a:t>
            </a:r>
            <a:r>
              <a:rPr lang="tr-TR" sz="2000" b="1" dirty="0" smtClean="0"/>
              <a:t>21 </a:t>
            </a:r>
            <a:r>
              <a:rPr lang="tr-TR" sz="2000" b="1" dirty="0"/>
              <a:t>Haziranda Güneş ekvatorun 23°27' kuzeyindeki Yengeç Dönencesine tam dik gelir. Bu tarihte Kuzey Yarımkürede yaz, Güney Yarımkürede kış hüküm sürmektedir.</a:t>
            </a:r>
            <a:br>
              <a:rPr lang="tr-TR" sz="2000" b="1" dirty="0"/>
            </a:br>
            <a:r>
              <a:rPr lang="tr-TR" sz="2000" b="1" dirty="0"/>
              <a:t/>
            </a:r>
            <a:br>
              <a:rPr lang="tr-TR" sz="2000" b="1" dirty="0"/>
            </a:br>
            <a:r>
              <a:rPr lang="tr-TR" sz="2000" b="1" dirty="0" smtClean="0"/>
              <a:t>	</a:t>
            </a:r>
            <a:r>
              <a:rPr lang="tr-TR" sz="2000" b="1" dirty="0" smtClean="0">
                <a:solidFill>
                  <a:srgbClr val="FF0000"/>
                </a:solidFill>
              </a:rPr>
              <a:t>B) </a:t>
            </a:r>
            <a:r>
              <a:rPr lang="tr-TR" sz="2000" b="1" dirty="0" smtClean="0"/>
              <a:t>23 </a:t>
            </a:r>
            <a:r>
              <a:rPr lang="tr-TR" sz="2000" b="1" dirty="0"/>
              <a:t>Eylülde Güneş ışınları bu kez Ekvatora dik gelir. Bu tarihte Güney Yarımkürede ilkbahar, Kuzey Yarımkürede sonbahar başlamıştır.</a:t>
            </a:r>
            <a:br>
              <a:rPr lang="tr-TR" sz="2000" b="1" dirty="0"/>
            </a:br>
            <a:r>
              <a:rPr lang="tr-TR" sz="2000" b="1" dirty="0"/>
              <a:t/>
            </a:r>
            <a:br>
              <a:rPr lang="tr-TR" sz="2000" b="1" dirty="0"/>
            </a:br>
            <a:r>
              <a:rPr lang="tr-TR" sz="2000" b="1" dirty="0" smtClean="0"/>
              <a:t>	</a:t>
            </a:r>
            <a:r>
              <a:rPr lang="tr-TR" sz="2000" b="1" dirty="0" smtClean="0">
                <a:solidFill>
                  <a:srgbClr val="FF0000"/>
                </a:solidFill>
              </a:rPr>
              <a:t>C) </a:t>
            </a:r>
            <a:r>
              <a:rPr lang="tr-TR" sz="2000" b="1" dirty="0" smtClean="0"/>
              <a:t>21 </a:t>
            </a:r>
            <a:r>
              <a:rPr lang="tr-TR" sz="2000" b="1" dirty="0"/>
              <a:t>aralıkta Güneş ışınları ekvatorun 23°27' güneyindeki Oğlak Dönencesine tam dik gelir. Bu sırada Güney Yarımkürede yaz, Kuzey Yarımkürede kış hüküm sürer.</a:t>
            </a:r>
            <a:br>
              <a:rPr lang="tr-TR" sz="2000" b="1" dirty="0"/>
            </a:br>
            <a:r>
              <a:rPr lang="tr-TR" sz="2000" b="1" dirty="0"/>
              <a:t/>
            </a:r>
            <a:br>
              <a:rPr lang="tr-TR" sz="2000" b="1" dirty="0"/>
            </a:br>
            <a:r>
              <a:rPr lang="tr-TR" sz="2000" b="1" dirty="0" smtClean="0"/>
              <a:t>	</a:t>
            </a:r>
            <a:r>
              <a:rPr lang="tr-TR" sz="2000" b="1" dirty="0" smtClean="0">
                <a:solidFill>
                  <a:srgbClr val="FF0000"/>
                </a:solidFill>
              </a:rPr>
              <a:t>D) </a:t>
            </a:r>
            <a:r>
              <a:rPr lang="tr-TR" sz="2000" b="1" dirty="0" smtClean="0"/>
              <a:t>Güneş </a:t>
            </a:r>
            <a:r>
              <a:rPr lang="tr-TR" sz="2000" b="1" dirty="0"/>
              <a:t>ışınları bundan sonra tekrar kuzeye doğru çıkmaya başlar ve 21 Martta yine Ekvatora tam dik gelir. Bu tarihte Güney Yarımkürede sonbahar, Kuzey Yarımkürede ilkbahar başlar. Dünya bu hareketi sırasında 2 Ocakta Güneş'e en yakın, 2 Temmuzda ise en uzaktır.</a:t>
            </a:r>
          </a:p>
        </p:txBody>
      </p:sp>
      <p:sp>
        <p:nvSpPr>
          <p:cNvPr id="3" name="Dikdörtgen 2"/>
          <p:cNvSpPr/>
          <p:nvPr/>
        </p:nvSpPr>
        <p:spPr>
          <a:xfrm>
            <a:off x="6196335" y="6486298"/>
            <a:ext cx="2947665" cy="369332"/>
          </a:xfrm>
          <a:prstGeom prst="rect">
            <a:avLst/>
          </a:prstGeom>
        </p:spPr>
        <p:txBody>
          <a:bodyPr wrap="none">
            <a:spAutoFit/>
          </a:bodyPr>
          <a:lstStyle/>
          <a:p>
            <a:pPr algn="r"/>
            <a:r>
              <a:rPr lang="tr-TR" b="1" dirty="0" smtClean="0"/>
              <a:t>beyler_beyi_2@hotmail.com</a:t>
            </a:r>
            <a:endParaRPr lang="tr-TR" b="1" dirty="0"/>
          </a:p>
        </p:txBody>
      </p:sp>
    </p:spTree>
    <p:extLst>
      <p:ext uri="{BB962C8B-B14F-4D97-AF65-F5344CB8AC3E}">
        <p14:creationId xmlns:p14="http://schemas.microsoft.com/office/powerpoint/2010/main" val="1453128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imgur.com/xcdO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96752"/>
            <a:ext cx="8856984" cy="5112568"/>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6196335" y="6486298"/>
            <a:ext cx="2947665" cy="369332"/>
          </a:xfrm>
          <a:prstGeom prst="rect">
            <a:avLst/>
          </a:prstGeom>
        </p:spPr>
        <p:txBody>
          <a:bodyPr wrap="none">
            <a:spAutoFit/>
          </a:bodyPr>
          <a:lstStyle/>
          <a:p>
            <a:pPr algn="r"/>
            <a:r>
              <a:rPr lang="tr-TR" b="1" dirty="0" smtClean="0"/>
              <a:t>beyler_beyi_2@hotmail.com</a:t>
            </a:r>
            <a:endParaRPr lang="tr-TR" b="1" dirty="0"/>
          </a:p>
        </p:txBody>
      </p:sp>
    </p:spTree>
    <p:extLst>
      <p:ext uri="{BB962C8B-B14F-4D97-AF65-F5344CB8AC3E}">
        <p14:creationId xmlns:p14="http://schemas.microsoft.com/office/powerpoint/2010/main" val="188020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107340"/>
            <a:ext cx="8784976" cy="400110"/>
          </a:xfrm>
          <a:prstGeom prst="rect">
            <a:avLst/>
          </a:prstGeom>
          <a:noFill/>
          <a:ln>
            <a:solidFill>
              <a:srgbClr val="FF0000"/>
            </a:solidFill>
          </a:ln>
        </p:spPr>
        <p:txBody>
          <a:bodyPr wrap="square" rtlCol="0">
            <a:spAutoFit/>
          </a:bodyPr>
          <a:lstStyle/>
          <a:p>
            <a:r>
              <a:rPr lang="tr-TR" sz="2000" b="1" dirty="0" smtClean="0">
                <a:solidFill>
                  <a:srgbClr val="FF0000"/>
                </a:solidFill>
              </a:rPr>
              <a:t>AÇIKLAMA:    </a:t>
            </a:r>
            <a:r>
              <a:rPr lang="tr-TR" sz="2000" b="1" dirty="0" smtClean="0"/>
              <a:t>Bir gün 24 saat, bir saat 60 dakika ve bir dakika 60 saniyedir.</a:t>
            </a:r>
            <a:endParaRPr lang="tr-TR" sz="2000" b="1" dirty="0"/>
          </a:p>
        </p:txBody>
      </p:sp>
      <p:sp>
        <p:nvSpPr>
          <p:cNvPr id="5" name="Metin kutusu 4"/>
          <p:cNvSpPr txBox="1"/>
          <p:nvPr/>
        </p:nvSpPr>
        <p:spPr>
          <a:xfrm>
            <a:off x="179512" y="980728"/>
            <a:ext cx="8784976" cy="1015663"/>
          </a:xfrm>
          <a:prstGeom prst="rect">
            <a:avLst/>
          </a:prstGeom>
          <a:noFill/>
          <a:ln>
            <a:solidFill>
              <a:srgbClr val="FF0000"/>
            </a:solidFill>
          </a:ln>
        </p:spPr>
        <p:txBody>
          <a:bodyPr wrap="square" rtlCol="0">
            <a:spAutoFit/>
          </a:bodyPr>
          <a:lstStyle/>
          <a:p>
            <a:r>
              <a:rPr lang="tr-TR" sz="2000" b="1" dirty="0" smtClean="0">
                <a:solidFill>
                  <a:srgbClr val="FF0000"/>
                </a:solidFill>
              </a:rPr>
              <a:t>KİŞİSEL TARİH ÇİZGİM:</a:t>
            </a:r>
          </a:p>
          <a:p>
            <a:r>
              <a:rPr lang="tr-TR" sz="2000" b="1" dirty="0"/>
              <a:t>	</a:t>
            </a:r>
            <a:r>
              <a:rPr lang="tr-TR" sz="2000" b="1" dirty="0" smtClean="0"/>
              <a:t>Bir kimsenin ,hayatını ilgilendiren olayları bir doğru üzerinde göstermesi ile oluşturduğu görsele ‘’Kişisel Tarih Çizgim’’ adı verilir.</a:t>
            </a:r>
            <a:endParaRPr lang="tr-TR" sz="2000" b="1" dirty="0"/>
          </a:p>
        </p:txBody>
      </p:sp>
      <p:cxnSp>
        <p:nvCxnSpPr>
          <p:cNvPr id="7" name="Düz Ok Bağlayıcısı 6"/>
          <p:cNvCxnSpPr/>
          <p:nvPr/>
        </p:nvCxnSpPr>
        <p:spPr>
          <a:xfrm>
            <a:off x="179512" y="3701721"/>
            <a:ext cx="8595040" cy="7655"/>
          </a:xfrm>
          <a:prstGeom prst="straightConnector1">
            <a:avLst/>
          </a:prstGeom>
          <a:ln w="508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717236" y="3573016"/>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679421" y="3525439"/>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3491880" y="3563175"/>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4572000" y="3557705"/>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5796136" y="3557705"/>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7380312" y="3557705"/>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Metin kutusu 15"/>
          <p:cNvSpPr txBox="1"/>
          <p:nvPr/>
        </p:nvSpPr>
        <p:spPr>
          <a:xfrm>
            <a:off x="237777" y="3893552"/>
            <a:ext cx="958917" cy="646331"/>
          </a:xfrm>
          <a:prstGeom prst="rect">
            <a:avLst/>
          </a:prstGeom>
          <a:noFill/>
        </p:spPr>
        <p:txBody>
          <a:bodyPr wrap="none" rtlCol="0">
            <a:spAutoFit/>
          </a:bodyPr>
          <a:lstStyle/>
          <a:p>
            <a:r>
              <a:rPr lang="tr-TR" b="1" dirty="0" smtClean="0"/>
              <a:t> Babam </a:t>
            </a:r>
          </a:p>
          <a:p>
            <a:r>
              <a:rPr lang="tr-TR" b="1" dirty="0" smtClean="0"/>
              <a:t>doğmuş</a:t>
            </a:r>
            <a:endParaRPr lang="tr-TR" b="1" dirty="0"/>
          </a:p>
        </p:txBody>
      </p:sp>
      <p:sp>
        <p:nvSpPr>
          <p:cNvPr id="17" name="Metin kutusu 16"/>
          <p:cNvSpPr txBox="1"/>
          <p:nvPr/>
        </p:nvSpPr>
        <p:spPr>
          <a:xfrm>
            <a:off x="1207431" y="3861048"/>
            <a:ext cx="979755" cy="646331"/>
          </a:xfrm>
          <a:prstGeom prst="rect">
            <a:avLst/>
          </a:prstGeom>
          <a:noFill/>
        </p:spPr>
        <p:txBody>
          <a:bodyPr wrap="none" rtlCol="0">
            <a:spAutoFit/>
          </a:bodyPr>
          <a:lstStyle/>
          <a:p>
            <a:r>
              <a:rPr lang="tr-TR" b="1" dirty="0" smtClean="0"/>
              <a:t> Annem </a:t>
            </a:r>
          </a:p>
          <a:p>
            <a:r>
              <a:rPr lang="tr-TR" b="1" dirty="0" smtClean="0"/>
              <a:t>doğmuş</a:t>
            </a:r>
            <a:endParaRPr lang="tr-TR" b="1" dirty="0"/>
          </a:p>
        </p:txBody>
      </p:sp>
      <p:sp>
        <p:nvSpPr>
          <p:cNvPr id="18" name="Metin kutusu 17"/>
          <p:cNvSpPr txBox="1"/>
          <p:nvPr/>
        </p:nvSpPr>
        <p:spPr>
          <a:xfrm>
            <a:off x="3012421" y="3897922"/>
            <a:ext cx="958917" cy="646331"/>
          </a:xfrm>
          <a:prstGeom prst="rect">
            <a:avLst/>
          </a:prstGeom>
          <a:noFill/>
        </p:spPr>
        <p:txBody>
          <a:bodyPr wrap="none" rtlCol="0">
            <a:spAutoFit/>
          </a:bodyPr>
          <a:lstStyle/>
          <a:p>
            <a:r>
              <a:rPr lang="tr-TR" b="1" dirty="0" smtClean="0"/>
              <a:t> Abim </a:t>
            </a:r>
          </a:p>
          <a:p>
            <a:r>
              <a:rPr lang="tr-TR" b="1" dirty="0" smtClean="0"/>
              <a:t>doğmuş</a:t>
            </a:r>
            <a:endParaRPr lang="tr-TR" b="1" dirty="0"/>
          </a:p>
        </p:txBody>
      </p:sp>
      <p:sp>
        <p:nvSpPr>
          <p:cNvPr id="19" name="Metin kutusu 18"/>
          <p:cNvSpPr txBox="1"/>
          <p:nvPr/>
        </p:nvSpPr>
        <p:spPr>
          <a:xfrm>
            <a:off x="4092541" y="3831845"/>
            <a:ext cx="958917" cy="646331"/>
          </a:xfrm>
          <a:prstGeom prst="rect">
            <a:avLst/>
          </a:prstGeom>
          <a:noFill/>
        </p:spPr>
        <p:txBody>
          <a:bodyPr wrap="none" rtlCol="0">
            <a:spAutoFit/>
          </a:bodyPr>
          <a:lstStyle/>
          <a:p>
            <a:r>
              <a:rPr lang="tr-TR" b="1" dirty="0" smtClean="0"/>
              <a:t> Ben </a:t>
            </a:r>
          </a:p>
          <a:p>
            <a:r>
              <a:rPr lang="tr-TR" b="1" dirty="0" smtClean="0"/>
              <a:t>doğmuş</a:t>
            </a:r>
            <a:endParaRPr lang="tr-TR" b="1" dirty="0"/>
          </a:p>
        </p:txBody>
      </p:sp>
      <p:sp>
        <p:nvSpPr>
          <p:cNvPr id="20" name="Metin kutusu 19"/>
          <p:cNvSpPr txBox="1"/>
          <p:nvPr/>
        </p:nvSpPr>
        <p:spPr>
          <a:xfrm>
            <a:off x="5316677" y="3905950"/>
            <a:ext cx="1261884" cy="646331"/>
          </a:xfrm>
          <a:prstGeom prst="rect">
            <a:avLst/>
          </a:prstGeom>
          <a:noFill/>
        </p:spPr>
        <p:txBody>
          <a:bodyPr wrap="none" rtlCol="0">
            <a:spAutoFit/>
          </a:bodyPr>
          <a:lstStyle/>
          <a:p>
            <a:r>
              <a:rPr lang="tr-TR" b="1" dirty="0" smtClean="0"/>
              <a:t>İlkokula</a:t>
            </a:r>
          </a:p>
          <a:p>
            <a:r>
              <a:rPr lang="tr-TR" b="1" dirty="0" smtClean="0"/>
              <a:t>başlamışım</a:t>
            </a:r>
            <a:endParaRPr lang="tr-TR" b="1" dirty="0"/>
          </a:p>
        </p:txBody>
      </p:sp>
      <p:sp>
        <p:nvSpPr>
          <p:cNvPr id="21" name="Metin kutusu 20"/>
          <p:cNvSpPr txBox="1"/>
          <p:nvPr/>
        </p:nvSpPr>
        <p:spPr>
          <a:xfrm>
            <a:off x="6749370" y="3919767"/>
            <a:ext cx="1261884" cy="646331"/>
          </a:xfrm>
          <a:prstGeom prst="rect">
            <a:avLst/>
          </a:prstGeom>
          <a:noFill/>
        </p:spPr>
        <p:txBody>
          <a:bodyPr wrap="none" rtlCol="0">
            <a:spAutoFit/>
          </a:bodyPr>
          <a:lstStyle/>
          <a:p>
            <a:r>
              <a:rPr lang="tr-TR" b="1" dirty="0" smtClean="0"/>
              <a:t>Ortaokula</a:t>
            </a:r>
          </a:p>
          <a:p>
            <a:r>
              <a:rPr lang="tr-TR" b="1" dirty="0" smtClean="0"/>
              <a:t>başlamışım</a:t>
            </a:r>
            <a:endParaRPr lang="tr-TR" b="1" dirty="0"/>
          </a:p>
        </p:txBody>
      </p:sp>
      <p:sp>
        <p:nvSpPr>
          <p:cNvPr id="22" name="Metin kutusu 21"/>
          <p:cNvSpPr txBox="1"/>
          <p:nvPr/>
        </p:nvSpPr>
        <p:spPr>
          <a:xfrm>
            <a:off x="390864" y="3185644"/>
            <a:ext cx="652743" cy="369332"/>
          </a:xfrm>
          <a:prstGeom prst="rect">
            <a:avLst/>
          </a:prstGeom>
          <a:noFill/>
        </p:spPr>
        <p:txBody>
          <a:bodyPr wrap="none" rtlCol="0">
            <a:spAutoFit/>
          </a:bodyPr>
          <a:lstStyle/>
          <a:p>
            <a:r>
              <a:rPr lang="tr-TR" b="1" dirty="0" smtClean="0"/>
              <a:t>1969</a:t>
            </a:r>
            <a:endParaRPr lang="tr-TR" b="1" dirty="0"/>
          </a:p>
        </p:txBody>
      </p:sp>
      <p:sp>
        <p:nvSpPr>
          <p:cNvPr id="23" name="Metin kutusu 22"/>
          <p:cNvSpPr txBox="1"/>
          <p:nvPr/>
        </p:nvSpPr>
        <p:spPr>
          <a:xfrm>
            <a:off x="1353049" y="3156107"/>
            <a:ext cx="652743" cy="369332"/>
          </a:xfrm>
          <a:prstGeom prst="rect">
            <a:avLst/>
          </a:prstGeom>
          <a:noFill/>
        </p:spPr>
        <p:txBody>
          <a:bodyPr wrap="none" rtlCol="0">
            <a:spAutoFit/>
          </a:bodyPr>
          <a:lstStyle/>
          <a:p>
            <a:r>
              <a:rPr lang="tr-TR" b="1" dirty="0" smtClean="0"/>
              <a:t>1974</a:t>
            </a:r>
            <a:endParaRPr lang="tr-TR" b="1" dirty="0"/>
          </a:p>
        </p:txBody>
      </p:sp>
      <p:sp>
        <p:nvSpPr>
          <p:cNvPr id="24" name="Metin kutusu 23"/>
          <p:cNvSpPr txBox="1"/>
          <p:nvPr/>
        </p:nvSpPr>
        <p:spPr>
          <a:xfrm>
            <a:off x="3171513" y="3188373"/>
            <a:ext cx="652743" cy="369332"/>
          </a:xfrm>
          <a:prstGeom prst="rect">
            <a:avLst/>
          </a:prstGeom>
          <a:noFill/>
        </p:spPr>
        <p:txBody>
          <a:bodyPr wrap="none" rtlCol="0">
            <a:spAutoFit/>
          </a:bodyPr>
          <a:lstStyle/>
          <a:p>
            <a:r>
              <a:rPr lang="tr-TR" b="1" dirty="0" smtClean="0"/>
              <a:t>1994</a:t>
            </a:r>
            <a:endParaRPr lang="tr-TR" b="1" dirty="0"/>
          </a:p>
        </p:txBody>
      </p:sp>
      <p:sp>
        <p:nvSpPr>
          <p:cNvPr id="25" name="Metin kutusu 24"/>
          <p:cNvSpPr txBox="1"/>
          <p:nvPr/>
        </p:nvSpPr>
        <p:spPr>
          <a:xfrm>
            <a:off x="4245628" y="3156107"/>
            <a:ext cx="652743" cy="369332"/>
          </a:xfrm>
          <a:prstGeom prst="rect">
            <a:avLst/>
          </a:prstGeom>
          <a:noFill/>
        </p:spPr>
        <p:txBody>
          <a:bodyPr wrap="none" rtlCol="0">
            <a:spAutoFit/>
          </a:bodyPr>
          <a:lstStyle/>
          <a:p>
            <a:r>
              <a:rPr lang="tr-TR" b="1" dirty="0" smtClean="0"/>
              <a:t>1997</a:t>
            </a:r>
            <a:endParaRPr lang="tr-TR" b="1" dirty="0"/>
          </a:p>
        </p:txBody>
      </p:sp>
      <p:sp>
        <p:nvSpPr>
          <p:cNvPr id="26" name="Metin kutusu 25"/>
          <p:cNvSpPr txBox="1"/>
          <p:nvPr/>
        </p:nvSpPr>
        <p:spPr>
          <a:xfrm>
            <a:off x="5469764" y="3156107"/>
            <a:ext cx="652743" cy="369332"/>
          </a:xfrm>
          <a:prstGeom prst="rect">
            <a:avLst/>
          </a:prstGeom>
          <a:noFill/>
        </p:spPr>
        <p:txBody>
          <a:bodyPr wrap="none" rtlCol="0">
            <a:spAutoFit/>
          </a:bodyPr>
          <a:lstStyle/>
          <a:p>
            <a:r>
              <a:rPr lang="tr-TR" b="1" dirty="0" smtClean="0"/>
              <a:t>2004</a:t>
            </a:r>
            <a:endParaRPr lang="tr-TR" b="1" dirty="0"/>
          </a:p>
        </p:txBody>
      </p:sp>
      <p:sp>
        <p:nvSpPr>
          <p:cNvPr id="28" name="Metin kutusu 27"/>
          <p:cNvSpPr txBox="1"/>
          <p:nvPr/>
        </p:nvSpPr>
        <p:spPr>
          <a:xfrm>
            <a:off x="7053940" y="3156107"/>
            <a:ext cx="652743" cy="369332"/>
          </a:xfrm>
          <a:prstGeom prst="rect">
            <a:avLst/>
          </a:prstGeom>
          <a:noFill/>
        </p:spPr>
        <p:txBody>
          <a:bodyPr wrap="none" rtlCol="0">
            <a:spAutoFit/>
          </a:bodyPr>
          <a:lstStyle/>
          <a:p>
            <a:r>
              <a:rPr lang="tr-TR" b="1" dirty="0" smtClean="0"/>
              <a:t>2010</a:t>
            </a:r>
            <a:endParaRPr lang="tr-TR" b="1" dirty="0"/>
          </a:p>
        </p:txBody>
      </p:sp>
      <p:cxnSp>
        <p:nvCxnSpPr>
          <p:cNvPr id="29" name="Düz Bağlayıcı 28"/>
          <p:cNvCxnSpPr/>
          <p:nvPr/>
        </p:nvCxnSpPr>
        <p:spPr>
          <a:xfrm>
            <a:off x="2627784" y="3556264"/>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Metin kutusu 29"/>
          <p:cNvSpPr txBox="1"/>
          <p:nvPr/>
        </p:nvSpPr>
        <p:spPr>
          <a:xfrm>
            <a:off x="2108827" y="3919766"/>
            <a:ext cx="1037913" cy="923330"/>
          </a:xfrm>
          <a:prstGeom prst="rect">
            <a:avLst/>
          </a:prstGeom>
          <a:noFill/>
        </p:spPr>
        <p:txBody>
          <a:bodyPr wrap="none" rtlCol="0">
            <a:spAutoFit/>
          </a:bodyPr>
          <a:lstStyle/>
          <a:p>
            <a:r>
              <a:rPr lang="tr-TR" b="1" dirty="0" smtClean="0"/>
              <a:t> Annem </a:t>
            </a:r>
          </a:p>
          <a:p>
            <a:r>
              <a:rPr lang="tr-TR" b="1" dirty="0" smtClean="0"/>
              <a:t> Babam</a:t>
            </a:r>
          </a:p>
          <a:p>
            <a:r>
              <a:rPr lang="tr-TR" b="1" dirty="0" smtClean="0"/>
              <a:t>evlenmiş</a:t>
            </a:r>
            <a:endParaRPr lang="tr-TR" b="1" dirty="0"/>
          </a:p>
        </p:txBody>
      </p:sp>
      <p:sp>
        <p:nvSpPr>
          <p:cNvPr id="31" name="Metin kutusu 30"/>
          <p:cNvSpPr txBox="1"/>
          <p:nvPr/>
        </p:nvSpPr>
        <p:spPr>
          <a:xfrm>
            <a:off x="2301411" y="3140796"/>
            <a:ext cx="652743" cy="369332"/>
          </a:xfrm>
          <a:prstGeom prst="rect">
            <a:avLst/>
          </a:prstGeom>
          <a:noFill/>
        </p:spPr>
        <p:txBody>
          <a:bodyPr wrap="none" rtlCol="0">
            <a:spAutoFit/>
          </a:bodyPr>
          <a:lstStyle/>
          <a:p>
            <a:r>
              <a:rPr lang="tr-TR" b="1" dirty="0" smtClean="0"/>
              <a:t>1991</a:t>
            </a:r>
            <a:endParaRPr lang="tr-TR" b="1" dirty="0"/>
          </a:p>
        </p:txBody>
      </p:sp>
      <p:sp>
        <p:nvSpPr>
          <p:cNvPr id="33" name="Metin kutusu 32"/>
          <p:cNvSpPr txBox="1"/>
          <p:nvPr/>
        </p:nvSpPr>
        <p:spPr>
          <a:xfrm>
            <a:off x="8186711" y="2631646"/>
            <a:ext cx="777777" cy="923330"/>
          </a:xfrm>
          <a:prstGeom prst="rect">
            <a:avLst/>
          </a:prstGeom>
          <a:noFill/>
        </p:spPr>
        <p:txBody>
          <a:bodyPr wrap="none" rtlCol="0">
            <a:spAutoFit/>
          </a:bodyPr>
          <a:lstStyle/>
          <a:p>
            <a:r>
              <a:rPr lang="tr-TR" b="1" dirty="0" smtClean="0"/>
              <a:t>Kişisel</a:t>
            </a:r>
          </a:p>
          <a:p>
            <a:r>
              <a:rPr lang="tr-TR" b="1" dirty="0" smtClean="0"/>
              <a:t> Tarih </a:t>
            </a:r>
          </a:p>
          <a:p>
            <a:r>
              <a:rPr lang="tr-TR" b="1" dirty="0" smtClean="0"/>
              <a:t>Çizgisi</a:t>
            </a:r>
            <a:endParaRPr lang="tr-TR" b="1" dirty="0"/>
          </a:p>
        </p:txBody>
      </p:sp>
      <p:sp>
        <p:nvSpPr>
          <p:cNvPr id="34" name="Metin kutusu 33"/>
          <p:cNvSpPr txBox="1"/>
          <p:nvPr/>
        </p:nvSpPr>
        <p:spPr>
          <a:xfrm>
            <a:off x="237777" y="5229200"/>
            <a:ext cx="8726711" cy="1015663"/>
          </a:xfrm>
          <a:prstGeom prst="rect">
            <a:avLst/>
          </a:prstGeom>
          <a:noFill/>
          <a:ln>
            <a:solidFill>
              <a:srgbClr val="FF0000"/>
            </a:solidFill>
          </a:ln>
        </p:spPr>
        <p:txBody>
          <a:bodyPr wrap="square" rtlCol="0">
            <a:spAutoFit/>
          </a:bodyPr>
          <a:lstStyle/>
          <a:p>
            <a:r>
              <a:rPr lang="tr-TR" sz="2000" b="1" dirty="0" smtClean="0">
                <a:solidFill>
                  <a:srgbClr val="FF0000"/>
                </a:solidFill>
              </a:rPr>
              <a:t>ÖRNEK-1)  </a:t>
            </a:r>
            <a:r>
              <a:rPr lang="tr-TR" sz="2000" b="1" dirty="0" smtClean="0"/>
              <a:t>Yukardaki kişisel tarih çizgisine göre; Babam annemden kaç yaş büyüktür?</a:t>
            </a:r>
          </a:p>
          <a:p>
            <a:r>
              <a:rPr lang="tr-TR" sz="2000" b="1" dirty="0"/>
              <a:t>	</a:t>
            </a:r>
            <a:r>
              <a:rPr lang="tr-TR" sz="2000" b="1" dirty="0" smtClean="0"/>
              <a:t>	a) 4  	 b) 3 	  c) 5   	d) 2   </a:t>
            </a:r>
            <a:endParaRPr lang="tr-TR" sz="2000" b="1" dirty="0"/>
          </a:p>
        </p:txBody>
      </p:sp>
      <p:sp>
        <p:nvSpPr>
          <p:cNvPr id="35" name="Dikdörtgen 34"/>
          <p:cNvSpPr/>
          <p:nvPr/>
        </p:nvSpPr>
        <p:spPr>
          <a:xfrm>
            <a:off x="3971338" y="5877272"/>
            <a:ext cx="816686" cy="36759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1508" y="6381328"/>
            <a:ext cx="168592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Dikdörtgen 36"/>
          <p:cNvSpPr/>
          <p:nvPr/>
        </p:nvSpPr>
        <p:spPr>
          <a:xfrm>
            <a:off x="6196335" y="6486298"/>
            <a:ext cx="2947665" cy="369332"/>
          </a:xfrm>
          <a:prstGeom prst="rect">
            <a:avLst/>
          </a:prstGeom>
        </p:spPr>
        <p:txBody>
          <a:bodyPr wrap="none">
            <a:spAutoFit/>
          </a:bodyPr>
          <a:lstStyle/>
          <a:p>
            <a:pPr algn="r"/>
            <a:r>
              <a:rPr lang="tr-TR" b="1" dirty="0" smtClean="0"/>
              <a:t>beyler_beyi_2@hotmail.com</a:t>
            </a:r>
            <a:endParaRPr lang="tr-TR" b="1" dirty="0"/>
          </a:p>
        </p:txBody>
      </p:sp>
    </p:spTree>
    <p:extLst>
      <p:ext uri="{BB962C8B-B14F-4D97-AF65-F5344CB8AC3E}">
        <p14:creationId xmlns:p14="http://schemas.microsoft.com/office/powerpoint/2010/main" val="289299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1000"/>
                                        <p:tgtEl>
                                          <p:spTgt spid="12"/>
                                        </p:tgtEl>
                                      </p:cBhvr>
                                    </p:animEffect>
                                    <p:anim calcmode="lin" valueType="num">
                                      <p:cBhvr>
                                        <p:cTn id="92" dur="1000" fill="hold"/>
                                        <p:tgtEl>
                                          <p:spTgt spid="12"/>
                                        </p:tgtEl>
                                        <p:attrNameLst>
                                          <p:attrName>ppt_x</p:attrName>
                                        </p:attrNameLst>
                                      </p:cBhvr>
                                      <p:tavLst>
                                        <p:tav tm="0">
                                          <p:val>
                                            <p:strVal val="#ppt_x"/>
                                          </p:val>
                                        </p:tav>
                                        <p:tav tm="100000">
                                          <p:val>
                                            <p:strVal val="#ppt_x"/>
                                          </p:val>
                                        </p:tav>
                                      </p:tavLst>
                                    </p:anim>
                                    <p:anim calcmode="lin" valueType="num">
                                      <p:cBhvr>
                                        <p:cTn id="9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1000"/>
                                        <p:tgtEl>
                                          <p:spTgt spid="24"/>
                                        </p:tgtEl>
                                      </p:cBhvr>
                                    </p:animEffect>
                                    <p:anim calcmode="lin" valueType="num">
                                      <p:cBhvr>
                                        <p:cTn id="99" dur="1000" fill="hold"/>
                                        <p:tgtEl>
                                          <p:spTgt spid="24"/>
                                        </p:tgtEl>
                                        <p:attrNameLst>
                                          <p:attrName>ppt_x</p:attrName>
                                        </p:attrNameLst>
                                      </p:cBhvr>
                                      <p:tavLst>
                                        <p:tav tm="0">
                                          <p:val>
                                            <p:strVal val="#ppt_x"/>
                                          </p:val>
                                        </p:tav>
                                        <p:tav tm="100000">
                                          <p:val>
                                            <p:strVal val="#ppt_x"/>
                                          </p:val>
                                        </p:tav>
                                      </p:tavLst>
                                    </p:anim>
                                    <p:anim calcmode="lin" valueType="num">
                                      <p:cBhvr>
                                        <p:cTn id="10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1000"/>
                                        <p:tgtEl>
                                          <p:spTgt spid="18"/>
                                        </p:tgtEl>
                                      </p:cBhvr>
                                    </p:animEffect>
                                    <p:anim calcmode="lin" valueType="num">
                                      <p:cBhvr>
                                        <p:cTn id="106" dur="1000" fill="hold"/>
                                        <p:tgtEl>
                                          <p:spTgt spid="18"/>
                                        </p:tgtEl>
                                        <p:attrNameLst>
                                          <p:attrName>ppt_x</p:attrName>
                                        </p:attrNameLst>
                                      </p:cBhvr>
                                      <p:tavLst>
                                        <p:tav tm="0">
                                          <p:val>
                                            <p:strVal val="#ppt_x"/>
                                          </p:val>
                                        </p:tav>
                                        <p:tav tm="100000">
                                          <p:val>
                                            <p:strVal val="#ppt_x"/>
                                          </p:val>
                                        </p:tav>
                                      </p:tavLst>
                                    </p:anim>
                                    <p:anim calcmode="lin" valueType="num">
                                      <p:cBhvr>
                                        <p:cTn id="10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fade">
                                      <p:cBhvr>
                                        <p:cTn id="112" dur="1000"/>
                                        <p:tgtEl>
                                          <p:spTgt spid="13"/>
                                        </p:tgtEl>
                                      </p:cBhvr>
                                    </p:animEffect>
                                    <p:anim calcmode="lin" valueType="num">
                                      <p:cBhvr>
                                        <p:cTn id="113" dur="1000" fill="hold"/>
                                        <p:tgtEl>
                                          <p:spTgt spid="13"/>
                                        </p:tgtEl>
                                        <p:attrNameLst>
                                          <p:attrName>ppt_x</p:attrName>
                                        </p:attrNameLst>
                                      </p:cBhvr>
                                      <p:tavLst>
                                        <p:tav tm="0">
                                          <p:val>
                                            <p:strVal val="#ppt_x"/>
                                          </p:val>
                                        </p:tav>
                                        <p:tav tm="100000">
                                          <p:val>
                                            <p:strVal val="#ppt_x"/>
                                          </p:val>
                                        </p:tav>
                                      </p:tavLst>
                                    </p:anim>
                                    <p:anim calcmode="lin" valueType="num">
                                      <p:cBhvr>
                                        <p:cTn id="1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25"/>
                                        </p:tgtEl>
                                        <p:attrNameLst>
                                          <p:attrName>style.visibility</p:attrName>
                                        </p:attrNameLst>
                                      </p:cBhvr>
                                      <p:to>
                                        <p:strVal val="visible"/>
                                      </p:to>
                                    </p:set>
                                    <p:animEffect transition="in" filter="fade">
                                      <p:cBhvr>
                                        <p:cTn id="119" dur="1000"/>
                                        <p:tgtEl>
                                          <p:spTgt spid="25"/>
                                        </p:tgtEl>
                                      </p:cBhvr>
                                    </p:animEffect>
                                    <p:anim calcmode="lin" valueType="num">
                                      <p:cBhvr>
                                        <p:cTn id="120" dur="1000" fill="hold"/>
                                        <p:tgtEl>
                                          <p:spTgt spid="25"/>
                                        </p:tgtEl>
                                        <p:attrNameLst>
                                          <p:attrName>ppt_x</p:attrName>
                                        </p:attrNameLst>
                                      </p:cBhvr>
                                      <p:tavLst>
                                        <p:tav tm="0">
                                          <p:val>
                                            <p:strVal val="#ppt_x"/>
                                          </p:val>
                                        </p:tav>
                                        <p:tav tm="100000">
                                          <p:val>
                                            <p:strVal val="#ppt_x"/>
                                          </p:val>
                                        </p:tav>
                                      </p:tavLst>
                                    </p:anim>
                                    <p:anim calcmode="lin" valueType="num">
                                      <p:cBhvr>
                                        <p:cTn id="1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fade">
                                      <p:cBhvr>
                                        <p:cTn id="126" dur="1000"/>
                                        <p:tgtEl>
                                          <p:spTgt spid="19"/>
                                        </p:tgtEl>
                                      </p:cBhvr>
                                    </p:animEffect>
                                    <p:anim calcmode="lin" valueType="num">
                                      <p:cBhvr>
                                        <p:cTn id="127" dur="1000" fill="hold"/>
                                        <p:tgtEl>
                                          <p:spTgt spid="19"/>
                                        </p:tgtEl>
                                        <p:attrNameLst>
                                          <p:attrName>ppt_x</p:attrName>
                                        </p:attrNameLst>
                                      </p:cBhvr>
                                      <p:tavLst>
                                        <p:tav tm="0">
                                          <p:val>
                                            <p:strVal val="#ppt_x"/>
                                          </p:val>
                                        </p:tav>
                                        <p:tav tm="100000">
                                          <p:val>
                                            <p:strVal val="#ppt_x"/>
                                          </p:val>
                                        </p:tav>
                                      </p:tavLst>
                                    </p:anim>
                                    <p:anim calcmode="lin" valueType="num">
                                      <p:cBhvr>
                                        <p:cTn id="1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nodeType="click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fade">
                                      <p:cBhvr>
                                        <p:cTn id="133" dur="1000"/>
                                        <p:tgtEl>
                                          <p:spTgt spid="14"/>
                                        </p:tgtEl>
                                      </p:cBhvr>
                                    </p:animEffect>
                                    <p:anim calcmode="lin" valueType="num">
                                      <p:cBhvr>
                                        <p:cTn id="134" dur="1000" fill="hold"/>
                                        <p:tgtEl>
                                          <p:spTgt spid="14"/>
                                        </p:tgtEl>
                                        <p:attrNameLst>
                                          <p:attrName>ppt_x</p:attrName>
                                        </p:attrNameLst>
                                      </p:cBhvr>
                                      <p:tavLst>
                                        <p:tav tm="0">
                                          <p:val>
                                            <p:strVal val="#ppt_x"/>
                                          </p:val>
                                        </p:tav>
                                        <p:tav tm="100000">
                                          <p:val>
                                            <p:strVal val="#ppt_x"/>
                                          </p:val>
                                        </p:tav>
                                      </p:tavLst>
                                    </p:anim>
                                    <p:anim calcmode="lin" valueType="num">
                                      <p:cBhvr>
                                        <p:cTn id="1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26"/>
                                        </p:tgtEl>
                                        <p:attrNameLst>
                                          <p:attrName>style.visibility</p:attrName>
                                        </p:attrNameLst>
                                      </p:cBhvr>
                                      <p:to>
                                        <p:strVal val="visible"/>
                                      </p:to>
                                    </p:set>
                                    <p:animEffect transition="in" filter="fade">
                                      <p:cBhvr>
                                        <p:cTn id="140" dur="1000"/>
                                        <p:tgtEl>
                                          <p:spTgt spid="26"/>
                                        </p:tgtEl>
                                      </p:cBhvr>
                                    </p:animEffect>
                                    <p:anim calcmode="lin" valueType="num">
                                      <p:cBhvr>
                                        <p:cTn id="141" dur="1000" fill="hold"/>
                                        <p:tgtEl>
                                          <p:spTgt spid="26"/>
                                        </p:tgtEl>
                                        <p:attrNameLst>
                                          <p:attrName>ppt_x</p:attrName>
                                        </p:attrNameLst>
                                      </p:cBhvr>
                                      <p:tavLst>
                                        <p:tav tm="0">
                                          <p:val>
                                            <p:strVal val="#ppt_x"/>
                                          </p:val>
                                        </p:tav>
                                        <p:tav tm="100000">
                                          <p:val>
                                            <p:strVal val="#ppt_x"/>
                                          </p:val>
                                        </p:tav>
                                      </p:tavLst>
                                    </p:anim>
                                    <p:anim calcmode="lin" valueType="num">
                                      <p:cBhvr>
                                        <p:cTn id="14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20"/>
                                        </p:tgtEl>
                                        <p:attrNameLst>
                                          <p:attrName>style.visibility</p:attrName>
                                        </p:attrNameLst>
                                      </p:cBhvr>
                                      <p:to>
                                        <p:strVal val="visible"/>
                                      </p:to>
                                    </p:set>
                                    <p:animEffect transition="in" filter="fade">
                                      <p:cBhvr>
                                        <p:cTn id="147" dur="1000"/>
                                        <p:tgtEl>
                                          <p:spTgt spid="20"/>
                                        </p:tgtEl>
                                      </p:cBhvr>
                                    </p:animEffect>
                                    <p:anim calcmode="lin" valueType="num">
                                      <p:cBhvr>
                                        <p:cTn id="148" dur="1000" fill="hold"/>
                                        <p:tgtEl>
                                          <p:spTgt spid="20"/>
                                        </p:tgtEl>
                                        <p:attrNameLst>
                                          <p:attrName>ppt_x</p:attrName>
                                        </p:attrNameLst>
                                      </p:cBhvr>
                                      <p:tavLst>
                                        <p:tav tm="0">
                                          <p:val>
                                            <p:strVal val="#ppt_x"/>
                                          </p:val>
                                        </p:tav>
                                        <p:tav tm="100000">
                                          <p:val>
                                            <p:strVal val="#ppt_x"/>
                                          </p:val>
                                        </p:tav>
                                      </p:tavLst>
                                    </p:anim>
                                    <p:anim calcmode="lin" valueType="num">
                                      <p:cBhvr>
                                        <p:cTn id="1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nodeType="clickEffect">
                                  <p:stCondLst>
                                    <p:cond delay="0"/>
                                  </p:stCondLst>
                                  <p:childTnLst>
                                    <p:set>
                                      <p:cBhvr>
                                        <p:cTn id="153" dur="1" fill="hold">
                                          <p:stCondLst>
                                            <p:cond delay="0"/>
                                          </p:stCondLst>
                                        </p:cTn>
                                        <p:tgtEl>
                                          <p:spTgt spid="15"/>
                                        </p:tgtEl>
                                        <p:attrNameLst>
                                          <p:attrName>style.visibility</p:attrName>
                                        </p:attrNameLst>
                                      </p:cBhvr>
                                      <p:to>
                                        <p:strVal val="visible"/>
                                      </p:to>
                                    </p:set>
                                    <p:animEffect transition="in" filter="fade">
                                      <p:cBhvr>
                                        <p:cTn id="154" dur="1000"/>
                                        <p:tgtEl>
                                          <p:spTgt spid="15"/>
                                        </p:tgtEl>
                                      </p:cBhvr>
                                    </p:animEffect>
                                    <p:anim calcmode="lin" valueType="num">
                                      <p:cBhvr>
                                        <p:cTn id="155" dur="1000" fill="hold"/>
                                        <p:tgtEl>
                                          <p:spTgt spid="15"/>
                                        </p:tgtEl>
                                        <p:attrNameLst>
                                          <p:attrName>ppt_x</p:attrName>
                                        </p:attrNameLst>
                                      </p:cBhvr>
                                      <p:tavLst>
                                        <p:tav tm="0">
                                          <p:val>
                                            <p:strVal val="#ppt_x"/>
                                          </p:val>
                                        </p:tav>
                                        <p:tav tm="100000">
                                          <p:val>
                                            <p:strVal val="#ppt_x"/>
                                          </p:val>
                                        </p:tav>
                                      </p:tavLst>
                                    </p:anim>
                                    <p:anim calcmode="lin" valueType="num">
                                      <p:cBhvr>
                                        <p:cTn id="1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28"/>
                                        </p:tgtEl>
                                        <p:attrNameLst>
                                          <p:attrName>style.visibility</p:attrName>
                                        </p:attrNameLst>
                                      </p:cBhvr>
                                      <p:to>
                                        <p:strVal val="visible"/>
                                      </p:to>
                                    </p:set>
                                    <p:animEffect transition="in" filter="fade">
                                      <p:cBhvr>
                                        <p:cTn id="161" dur="1000"/>
                                        <p:tgtEl>
                                          <p:spTgt spid="28"/>
                                        </p:tgtEl>
                                      </p:cBhvr>
                                    </p:animEffect>
                                    <p:anim calcmode="lin" valueType="num">
                                      <p:cBhvr>
                                        <p:cTn id="162" dur="1000" fill="hold"/>
                                        <p:tgtEl>
                                          <p:spTgt spid="28"/>
                                        </p:tgtEl>
                                        <p:attrNameLst>
                                          <p:attrName>ppt_x</p:attrName>
                                        </p:attrNameLst>
                                      </p:cBhvr>
                                      <p:tavLst>
                                        <p:tav tm="0">
                                          <p:val>
                                            <p:strVal val="#ppt_x"/>
                                          </p:val>
                                        </p:tav>
                                        <p:tav tm="100000">
                                          <p:val>
                                            <p:strVal val="#ppt_x"/>
                                          </p:val>
                                        </p:tav>
                                      </p:tavLst>
                                    </p:anim>
                                    <p:anim calcmode="lin" valueType="num">
                                      <p:cBhvr>
                                        <p:cTn id="16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21"/>
                                        </p:tgtEl>
                                        <p:attrNameLst>
                                          <p:attrName>style.visibility</p:attrName>
                                        </p:attrNameLst>
                                      </p:cBhvr>
                                      <p:to>
                                        <p:strVal val="visible"/>
                                      </p:to>
                                    </p:set>
                                    <p:animEffect transition="in" filter="fade">
                                      <p:cBhvr>
                                        <p:cTn id="168" dur="1000"/>
                                        <p:tgtEl>
                                          <p:spTgt spid="21"/>
                                        </p:tgtEl>
                                      </p:cBhvr>
                                    </p:animEffect>
                                    <p:anim calcmode="lin" valueType="num">
                                      <p:cBhvr>
                                        <p:cTn id="169" dur="1000" fill="hold"/>
                                        <p:tgtEl>
                                          <p:spTgt spid="21"/>
                                        </p:tgtEl>
                                        <p:attrNameLst>
                                          <p:attrName>ppt_x</p:attrName>
                                        </p:attrNameLst>
                                      </p:cBhvr>
                                      <p:tavLst>
                                        <p:tav tm="0">
                                          <p:val>
                                            <p:strVal val="#ppt_x"/>
                                          </p:val>
                                        </p:tav>
                                        <p:tav tm="100000">
                                          <p:val>
                                            <p:strVal val="#ppt_x"/>
                                          </p:val>
                                        </p:tav>
                                      </p:tavLst>
                                    </p:anim>
                                    <p:anim calcmode="lin" valueType="num">
                                      <p:cBhvr>
                                        <p:cTn id="1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33"/>
                                        </p:tgtEl>
                                        <p:attrNameLst>
                                          <p:attrName>style.visibility</p:attrName>
                                        </p:attrNameLst>
                                      </p:cBhvr>
                                      <p:to>
                                        <p:strVal val="visible"/>
                                      </p:to>
                                    </p:set>
                                    <p:animEffect transition="in" filter="fade">
                                      <p:cBhvr>
                                        <p:cTn id="175" dur="1000"/>
                                        <p:tgtEl>
                                          <p:spTgt spid="33"/>
                                        </p:tgtEl>
                                      </p:cBhvr>
                                    </p:animEffect>
                                    <p:anim calcmode="lin" valueType="num">
                                      <p:cBhvr>
                                        <p:cTn id="176" dur="1000" fill="hold"/>
                                        <p:tgtEl>
                                          <p:spTgt spid="33"/>
                                        </p:tgtEl>
                                        <p:attrNameLst>
                                          <p:attrName>ppt_x</p:attrName>
                                        </p:attrNameLst>
                                      </p:cBhvr>
                                      <p:tavLst>
                                        <p:tav tm="0">
                                          <p:val>
                                            <p:strVal val="#ppt_x"/>
                                          </p:val>
                                        </p:tav>
                                        <p:tav tm="100000">
                                          <p:val>
                                            <p:strVal val="#ppt_x"/>
                                          </p:val>
                                        </p:tav>
                                      </p:tavLst>
                                    </p:anim>
                                    <p:anim calcmode="lin" valueType="num">
                                      <p:cBhvr>
                                        <p:cTn id="17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nodeType="clickEffect">
                                  <p:stCondLst>
                                    <p:cond delay="0"/>
                                  </p:stCondLst>
                                  <p:childTnLst>
                                    <p:set>
                                      <p:cBhvr>
                                        <p:cTn id="181" dur="1" fill="hold">
                                          <p:stCondLst>
                                            <p:cond delay="0"/>
                                          </p:stCondLst>
                                        </p:cTn>
                                        <p:tgtEl>
                                          <p:spTgt spid="3074"/>
                                        </p:tgtEl>
                                        <p:attrNameLst>
                                          <p:attrName>style.visibility</p:attrName>
                                        </p:attrNameLst>
                                      </p:cBhvr>
                                      <p:to>
                                        <p:strVal val="visible"/>
                                      </p:to>
                                    </p:set>
                                    <p:animEffect transition="in" filter="fade">
                                      <p:cBhvr>
                                        <p:cTn id="182" dur="1000"/>
                                        <p:tgtEl>
                                          <p:spTgt spid="3074"/>
                                        </p:tgtEl>
                                      </p:cBhvr>
                                    </p:animEffect>
                                    <p:anim calcmode="lin" valueType="num">
                                      <p:cBhvr>
                                        <p:cTn id="183" dur="1000" fill="hold"/>
                                        <p:tgtEl>
                                          <p:spTgt spid="3074"/>
                                        </p:tgtEl>
                                        <p:attrNameLst>
                                          <p:attrName>ppt_x</p:attrName>
                                        </p:attrNameLst>
                                      </p:cBhvr>
                                      <p:tavLst>
                                        <p:tav tm="0">
                                          <p:val>
                                            <p:strVal val="#ppt_x"/>
                                          </p:val>
                                        </p:tav>
                                        <p:tav tm="100000">
                                          <p:val>
                                            <p:strVal val="#ppt_x"/>
                                          </p:val>
                                        </p:tav>
                                      </p:tavLst>
                                    </p:anim>
                                    <p:anim calcmode="lin" valueType="num">
                                      <p:cBhvr>
                                        <p:cTn id="18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grpId="0" nodeType="clickEffect">
                                  <p:stCondLst>
                                    <p:cond delay="0"/>
                                  </p:stCondLst>
                                  <p:childTnLst>
                                    <p:set>
                                      <p:cBhvr>
                                        <p:cTn id="188" dur="1" fill="hold">
                                          <p:stCondLst>
                                            <p:cond delay="0"/>
                                          </p:stCondLst>
                                        </p:cTn>
                                        <p:tgtEl>
                                          <p:spTgt spid="35"/>
                                        </p:tgtEl>
                                        <p:attrNameLst>
                                          <p:attrName>style.visibility</p:attrName>
                                        </p:attrNameLst>
                                      </p:cBhvr>
                                      <p:to>
                                        <p:strVal val="visible"/>
                                      </p:to>
                                    </p:set>
                                    <p:animEffect transition="in" filter="fade">
                                      <p:cBhvr>
                                        <p:cTn id="189" dur="1000"/>
                                        <p:tgtEl>
                                          <p:spTgt spid="35"/>
                                        </p:tgtEl>
                                      </p:cBhvr>
                                    </p:animEffect>
                                    <p:anim calcmode="lin" valueType="num">
                                      <p:cBhvr>
                                        <p:cTn id="190" dur="1000" fill="hold"/>
                                        <p:tgtEl>
                                          <p:spTgt spid="35"/>
                                        </p:tgtEl>
                                        <p:attrNameLst>
                                          <p:attrName>ppt_x</p:attrName>
                                        </p:attrNameLst>
                                      </p:cBhvr>
                                      <p:tavLst>
                                        <p:tav tm="0">
                                          <p:val>
                                            <p:strVal val="#ppt_x"/>
                                          </p:val>
                                        </p:tav>
                                        <p:tav tm="100000">
                                          <p:val>
                                            <p:strVal val="#ppt_x"/>
                                          </p:val>
                                        </p:tav>
                                      </p:tavLst>
                                    </p:anim>
                                    <p:anim calcmode="lin" valueType="num">
                                      <p:cBhvr>
                                        <p:cTn id="19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6" grpId="0"/>
      <p:bldP spid="17" grpId="0"/>
      <p:bldP spid="18" grpId="0"/>
      <p:bldP spid="19" grpId="0"/>
      <p:bldP spid="20" grpId="0"/>
      <p:bldP spid="21" grpId="0"/>
      <p:bldP spid="22" grpId="0"/>
      <p:bldP spid="23" grpId="0"/>
      <p:bldP spid="24" grpId="0"/>
      <p:bldP spid="25" grpId="0"/>
      <p:bldP spid="26" grpId="0"/>
      <p:bldP spid="28" grpId="0"/>
      <p:bldP spid="30" grpId="0"/>
      <p:bldP spid="31" grpId="0"/>
      <p:bldP spid="33" grpId="0"/>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107340"/>
            <a:ext cx="8784976" cy="1631216"/>
          </a:xfrm>
          <a:prstGeom prst="rect">
            <a:avLst/>
          </a:prstGeom>
          <a:noFill/>
          <a:ln>
            <a:solidFill>
              <a:srgbClr val="FF0000"/>
            </a:solidFill>
          </a:ln>
        </p:spPr>
        <p:txBody>
          <a:bodyPr wrap="square" rtlCol="0">
            <a:spAutoFit/>
          </a:bodyPr>
          <a:lstStyle/>
          <a:p>
            <a:r>
              <a:rPr lang="tr-TR" sz="2000" b="1" dirty="0" smtClean="0">
                <a:solidFill>
                  <a:srgbClr val="FF0000"/>
                </a:solidFill>
              </a:rPr>
              <a:t>MİLAT:</a:t>
            </a:r>
          </a:p>
          <a:p>
            <a:r>
              <a:rPr lang="tr-TR" sz="2000" b="1" dirty="0">
                <a:solidFill>
                  <a:srgbClr val="FF0000"/>
                </a:solidFill>
              </a:rPr>
              <a:t>	</a:t>
            </a:r>
            <a:r>
              <a:rPr lang="tr-TR" sz="2000" b="1" dirty="0" smtClean="0"/>
              <a:t>Hz İsa’nın doğumu, yıl olarak 0 (sıfır) olarak kabul edilir, sıfıra  milat denir. Bu tarihten (sıfırdan) önceki zamana milattan önce denir. Milattan önce MÖ biçiminde gösterilir. Hz İsa’nın doğumu ile günümüze kadar olan zamana milattan sonra denir. Milattan sonra MS biçiminde gösterilir.</a:t>
            </a:r>
            <a:endParaRPr lang="tr-TR" sz="2000" b="1" dirty="0"/>
          </a:p>
        </p:txBody>
      </p:sp>
      <p:cxnSp>
        <p:nvCxnSpPr>
          <p:cNvPr id="5" name="Düz Ok Bağlayıcısı 4"/>
          <p:cNvCxnSpPr/>
          <p:nvPr/>
        </p:nvCxnSpPr>
        <p:spPr>
          <a:xfrm>
            <a:off x="35915" y="4149080"/>
            <a:ext cx="8712549" cy="7655"/>
          </a:xfrm>
          <a:prstGeom prst="straightConnector1">
            <a:avLst/>
          </a:prstGeom>
          <a:ln w="508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971600" y="4005064"/>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3347864" y="4005064"/>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5508104" y="4005064"/>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7308304" y="4005064"/>
            <a:ext cx="0"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Metin kutusu 10"/>
          <p:cNvSpPr txBox="1"/>
          <p:nvPr/>
        </p:nvSpPr>
        <p:spPr>
          <a:xfrm>
            <a:off x="645227" y="3635732"/>
            <a:ext cx="652743" cy="369332"/>
          </a:xfrm>
          <a:prstGeom prst="rect">
            <a:avLst/>
          </a:prstGeom>
          <a:noFill/>
        </p:spPr>
        <p:txBody>
          <a:bodyPr wrap="none" rtlCol="0">
            <a:spAutoFit/>
          </a:bodyPr>
          <a:lstStyle/>
          <a:p>
            <a:r>
              <a:rPr lang="tr-TR" b="1" dirty="0" smtClean="0"/>
              <a:t>3200</a:t>
            </a:r>
            <a:endParaRPr lang="tr-TR" b="1" dirty="0"/>
          </a:p>
        </p:txBody>
      </p:sp>
      <p:sp>
        <p:nvSpPr>
          <p:cNvPr id="12" name="Metin kutusu 11"/>
          <p:cNvSpPr txBox="1"/>
          <p:nvPr/>
        </p:nvSpPr>
        <p:spPr>
          <a:xfrm>
            <a:off x="492141" y="4293096"/>
            <a:ext cx="1072730" cy="646331"/>
          </a:xfrm>
          <a:prstGeom prst="rect">
            <a:avLst/>
          </a:prstGeom>
          <a:noFill/>
        </p:spPr>
        <p:txBody>
          <a:bodyPr wrap="none" rtlCol="0">
            <a:spAutoFit/>
          </a:bodyPr>
          <a:lstStyle/>
          <a:p>
            <a:r>
              <a:rPr lang="tr-TR" b="1" dirty="0" smtClean="0"/>
              <a:t> Yazının</a:t>
            </a:r>
          </a:p>
          <a:p>
            <a:r>
              <a:rPr lang="tr-TR" b="1" dirty="0" smtClean="0"/>
              <a:t>bulunuşu</a:t>
            </a:r>
            <a:endParaRPr lang="tr-TR" b="1" dirty="0"/>
          </a:p>
        </p:txBody>
      </p:sp>
      <p:sp>
        <p:nvSpPr>
          <p:cNvPr id="13" name="Metin kutusu 12"/>
          <p:cNvSpPr txBox="1"/>
          <p:nvPr/>
        </p:nvSpPr>
        <p:spPr>
          <a:xfrm>
            <a:off x="2555776" y="3635732"/>
            <a:ext cx="1728192" cy="369332"/>
          </a:xfrm>
          <a:prstGeom prst="rect">
            <a:avLst/>
          </a:prstGeom>
          <a:noFill/>
        </p:spPr>
        <p:txBody>
          <a:bodyPr wrap="square" rtlCol="0">
            <a:spAutoFit/>
          </a:bodyPr>
          <a:lstStyle/>
          <a:p>
            <a:r>
              <a:rPr lang="tr-TR" b="1" dirty="0" smtClean="0"/>
              <a:t>MÖ----0----MS</a:t>
            </a:r>
            <a:endParaRPr lang="tr-TR" b="1" dirty="0"/>
          </a:p>
        </p:txBody>
      </p:sp>
      <p:sp>
        <p:nvSpPr>
          <p:cNvPr id="14" name="Metin kutusu 13"/>
          <p:cNvSpPr txBox="1"/>
          <p:nvPr/>
        </p:nvSpPr>
        <p:spPr>
          <a:xfrm>
            <a:off x="2811499" y="4272596"/>
            <a:ext cx="1099212" cy="923330"/>
          </a:xfrm>
          <a:prstGeom prst="rect">
            <a:avLst/>
          </a:prstGeom>
          <a:noFill/>
        </p:spPr>
        <p:txBody>
          <a:bodyPr wrap="none" rtlCol="0">
            <a:spAutoFit/>
          </a:bodyPr>
          <a:lstStyle/>
          <a:p>
            <a:r>
              <a:rPr lang="tr-TR" b="1" dirty="0" smtClean="0"/>
              <a:t> (Milat)</a:t>
            </a:r>
          </a:p>
          <a:p>
            <a:r>
              <a:rPr lang="tr-TR" b="1" dirty="0" smtClean="0"/>
              <a:t>Hz İsa’nın</a:t>
            </a:r>
          </a:p>
          <a:p>
            <a:r>
              <a:rPr lang="tr-TR" b="1" dirty="0" smtClean="0"/>
              <a:t>doğumu</a:t>
            </a:r>
            <a:endParaRPr lang="tr-TR" b="1" dirty="0"/>
          </a:p>
        </p:txBody>
      </p:sp>
      <p:sp>
        <p:nvSpPr>
          <p:cNvPr id="15" name="Metin kutusu 14"/>
          <p:cNvSpPr txBox="1"/>
          <p:nvPr/>
        </p:nvSpPr>
        <p:spPr>
          <a:xfrm>
            <a:off x="5181732" y="3603466"/>
            <a:ext cx="652743" cy="369332"/>
          </a:xfrm>
          <a:prstGeom prst="rect">
            <a:avLst/>
          </a:prstGeom>
          <a:noFill/>
        </p:spPr>
        <p:txBody>
          <a:bodyPr wrap="none" rtlCol="0">
            <a:spAutoFit/>
          </a:bodyPr>
          <a:lstStyle/>
          <a:p>
            <a:r>
              <a:rPr lang="tr-TR" b="1" dirty="0" smtClean="0"/>
              <a:t>1299</a:t>
            </a:r>
            <a:endParaRPr lang="tr-TR" b="1" dirty="0"/>
          </a:p>
        </p:txBody>
      </p:sp>
      <p:sp>
        <p:nvSpPr>
          <p:cNvPr id="16" name="Metin kutusu 15"/>
          <p:cNvSpPr txBox="1"/>
          <p:nvPr/>
        </p:nvSpPr>
        <p:spPr>
          <a:xfrm>
            <a:off x="4958497" y="4272596"/>
            <a:ext cx="1162947" cy="923330"/>
          </a:xfrm>
          <a:prstGeom prst="rect">
            <a:avLst/>
          </a:prstGeom>
          <a:noFill/>
        </p:spPr>
        <p:txBody>
          <a:bodyPr wrap="none" rtlCol="0">
            <a:spAutoFit/>
          </a:bodyPr>
          <a:lstStyle/>
          <a:p>
            <a:r>
              <a:rPr lang="tr-TR" b="1" dirty="0" smtClean="0"/>
              <a:t> Osmanlı </a:t>
            </a:r>
          </a:p>
          <a:p>
            <a:r>
              <a:rPr lang="tr-TR" b="1" dirty="0" smtClean="0"/>
              <a:t>Devletinin</a:t>
            </a:r>
          </a:p>
          <a:p>
            <a:r>
              <a:rPr lang="tr-TR" b="1" dirty="0" smtClean="0"/>
              <a:t>Kuruluşu </a:t>
            </a:r>
            <a:endParaRPr lang="tr-TR" b="1" dirty="0"/>
          </a:p>
        </p:txBody>
      </p:sp>
      <p:sp>
        <p:nvSpPr>
          <p:cNvPr id="17" name="Metin kutusu 16"/>
          <p:cNvSpPr txBox="1"/>
          <p:nvPr/>
        </p:nvSpPr>
        <p:spPr>
          <a:xfrm>
            <a:off x="6981932" y="3650871"/>
            <a:ext cx="652743" cy="369332"/>
          </a:xfrm>
          <a:prstGeom prst="rect">
            <a:avLst/>
          </a:prstGeom>
          <a:noFill/>
        </p:spPr>
        <p:txBody>
          <a:bodyPr wrap="none" rtlCol="0">
            <a:spAutoFit/>
          </a:bodyPr>
          <a:lstStyle/>
          <a:p>
            <a:r>
              <a:rPr lang="tr-TR" b="1" dirty="0" smtClean="0"/>
              <a:t>1923</a:t>
            </a:r>
            <a:endParaRPr lang="tr-TR" b="1" dirty="0"/>
          </a:p>
        </p:txBody>
      </p:sp>
      <p:sp>
        <p:nvSpPr>
          <p:cNvPr id="18" name="Metin kutusu 17"/>
          <p:cNvSpPr txBox="1"/>
          <p:nvPr/>
        </p:nvSpPr>
        <p:spPr>
          <a:xfrm>
            <a:off x="6726830" y="4293567"/>
            <a:ext cx="1661673" cy="923330"/>
          </a:xfrm>
          <a:prstGeom prst="rect">
            <a:avLst/>
          </a:prstGeom>
          <a:noFill/>
        </p:spPr>
        <p:txBody>
          <a:bodyPr wrap="none" rtlCol="0">
            <a:spAutoFit/>
          </a:bodyPr>
          <a:lstStyle/>
          <a:p>
            <a:r>
              <a:rPr lang="tr-TR" b="1" dirty="0" smtClean="0"/>
              <a:t>Türkiye</a:t>
            </a:r>
          </a:p>
          <a:p>
            <a:r>
              <a:rPr lang="tr-TR" b="1" dirty="0" smtClean="0"/>
              <a:t>Cumhuriyetinin</a:t>
            </a:r>
          </a:p>
          <a:p>
            <a:r>
              <a:rPr lang="tr-TR" b="1" dirty="0" smtClean="0"/>
              <a:t>Kuruluşu</a:t>
            </a:r>
            <a:endParaRPr lang="tr-TR" b="1" dirty="0"/>
          </a:p>
        </p:txBody>
      </p:sp>
      <p:sp>
        <p:nvSpPr>
          <p:cNvPr id="19" name="Metin kutusu 18"/>
          <p:cNvSpPr txBox="1"/>
          <p:nvPr/>
        </p:nvSpPr>
        <p:spPr>
          <a:xfrm>
            <a:off x="8174187" y="3326467"/>
            <a:ext cx="765338" cy="646331"/>
          </a:xfrm>
          <a:prstGeom prst="rect">
            <a:avLst/>
          </a:prstGeom>
          <a:noFill/>
        </p:spPr>
        <p:txBody>
          <a:bodyPr wrap="none" rtlCol="0">
            <a:spAutoFit/>
          </a:bodyPr>
          <a:lstStyle/>
          <a:p>
            <a:r>
              <a:rPr lang="tr-TR" b="1" dirty="0" smtClean="0"/>
              <a:t>Tarih </a:t>
            </a:r>
          </a:p>
          <a:p>
            <a:r>
              <a:rPr lang="tr-TR" b="1" dirty="0" smtClean="0"/>
              <a:t>Çizgisi</a:t>
            </a:r>
            <a:endParaRPr lang="tr-TR" b="1" dirty="0"/>
          </a:p>
        </p:txBody>
      </p:sp>
      <p:sp>
        <p:nvSpPr>
          <p:cNvPr id="20" name="Dikdörtgen 19"/>
          <p:cNvSpPr/>
          <p:nvPr/>
        </p:nvSpPr>
        <p:spPr>
          <a:xfrm>
            <a:off x="6196335" y="6486298"/>
            <a:ext cx="2947665" cy="369332"/>
          </a:xfrm>
          <a:prstGeom prst="rect">
            <a:avLst/>
          </a:prstGeom>
        </p:spPr>
        <p:txBody>
          <a:bodyPr wrap="none">
            <a:spAutoFit/>
          </a:bodyPr>
          <a:lstStyle/>
          <a:p>
            <a:pPr algn="r"/>
            <a:r>
              <a:rPr lang="tr-TR" b="1" dirty="0" smtClean="0"/>
              <a:t>beyler_beyi_2@hotmail.com</a:t>
            </a:r>
            <a:endParaRPr lang="tr-TR" b="1" dirty="0"/>
          </a:p>
        </p:txBody>
      </p:sp>
    </p:spTree>
    <p:extLst>
      <p:ext uri="{BB962C8B-B14F-4D97-AF65-F5344CB8AC3E}">
        <p14:creationId xmlns:p14="http://schemas.microsoft.com/office/powerpoint/2010/main" val="84906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1000"/>
                                        <p:tgtEl>
                                          <p:spTgt spid="10"/>
                                        </p:tgtEl>
                                      </p:cBhvr>
                                    </p:animEffect>
                                    <p:anim calcmode="lin" valueType="num">
                                      <p:cBhvr>
                                        <p:cTn id="85" dur="1000" fill="hold"/>
                                        <p:tgtEl>
                                          <p:spTgt spid="10"/>
                                        </p:tgtEl>
                                        <p:attrNameLst>
                                          <p:attrName>ppt_x</p:attrName>
                                        </p:attrNameLst>
                                      </p:cBhvr>
                                      <p:tavLst>
                                        <p:tav tm="0">
                                          <p:val>
                                            <p:strVal val="#ppt_x"/>
                                          </p:val>
                                        </p:tav>
                                        <p:tav tm="100000">
                                          <p:val>
                                            <p:strVal val="#ppt_x"/>
                                          </p:val>
                                        </p:tav>
                                      </p:tavLst>
                                    </p:anim>
                                    <p:anim calcmode="lin" valueType="num">
                                      <p:cBhvr>
                                        <p:cTn id="8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1000"/>
                                        <p:tgtEl>
                                          <p:spTgt spid="17"/>
                                        </p:tgtEl>
                                      </p:cBhvr>
                                    </p:animEffect>
                                    <p:anim calcmode="lin" valueType="num">
                                      <p:cBhvr>
                                        <p:cTn id="92" dur="1000" fill="hold"/>
                                        <p:tgtEl>
                                          <p:spTgt spid="17"/>
                                        </p:tgtEl>
                                        <p:attrNameLst>
                                          <p:attrName>ppt_x</p:attrName>
                                        </p:attrNameLst>
                                      </p:cBhvr>
                                      <p:tavLst>
                                        <p:tav tm="0">
                                          <p:val>
                                            <p:strVal val="#ppt_x"/>
                                          </p:val>
                                        </p:tav>
                                        <p:tav tm="100000">
                                          <p:val>
                                            <p:strVal val="#ppt_x"/>
                                          </p:val>
                                        </p:tav>
                                      </p:tavLst>
                                    </p:anim>
                                    <p:anim calcmode="lin" valueType="num">
                                      <p:cBhvr>
                                        <p:cTn id="9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1000"/>
                                        <p:tgtEl>
                                          <p:spTgt spid="19"/>
                                        </p:tgtEl>
                                      </p:cBhvr>
                                    </p:animEffect>
                                    <p:anim calcmode="lin" valueType="num">
                                      <p:cBhvr>
                                        <p:cTn id="106" dur="1000" fill="hold"/>
                                        <p:tgtEl>
                                          <p:spTgt spid="19"/>
                                        </p:tgtEl>
                                        <p:attrNameLst>
                                          <p:attrName>ppt_x</p:attrName>
                                        </p:attrNameLst>
                                      </p:cBhvr>
                                      <p:tavLst>
                                        <p:tav tm="0">
                                          <p:val>
                                            <p:strVal val="#ppt_x"/>
                                          </p:val>
                                        </p:tav>
                                        <p:tav tm="100000">
                                          <p:val>
                                            <p:strVal val="#ppt_x"/>
                                          </p:val>
                                        </p:tav>
                                      </p:tavLst>
                                    </p:anim>
                                    <p:anim calcmode="lin" valueType="num">
                                      <p:cBhvr>
                                        <p:cTn id="10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p:bldP spid="13" grpId="0"/>
      <p:bldP spid="14" grpId="0"/>
      <p:bldP spid="15" grpId="0"/>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79512" y="107340"/>
            <a:ext cx="8784976" cy="1154162"/>
          </a:xfrm>
          <a:prstGeom prst="rect">
            <a:avLst/>
          </a:prstGeom>
          <a:noFill/>
          <a:ln>
            <a:solidFill>
              <a:srgbClr val="FF0000"/>
            </a:solidFill>
          </a:ln>
        </p:spPr>
        <p:txBody>
          <a:bodyPr wrap="square" rtlCol="0">
            <a:spAutoFit/>
          </a:bodyPr>
          <a:lstStyle/>
          <a:p>
            <a:r>
              <a:rPr lang="tr-TR" sz="2000" b="1" dirty="0" smtClean="0">
                <a:solidFill>
                  <a:srgbClr val="FF0000"/>
                </a:solidFill>
              </a:rPr>
              <a:t>ÖRNEK:  </a:t>
            </a:r>
            <a:r>
              <a:rPr lang="tr-TR" sz="2000" b="1" dirty="0" smtClean="0"/>
              <a:t>Okula gitmek için saat 07.50 de evden ayrılan bir öğrenci saat 13.45 de eve dönmüştür. Bu öğrenci okul için ne kadar zaman ayırmıştır?</a:t>
            </a:r>
          </a:p>
          <a:p>
            <a:endParaRPr lang="tr-TR" sz="900" b="1" dirty="0" smtClean="0"/>
          </a:p>
          <a:p>
            <a:r>
              <a:rPr lang="tr-TR" sz="2000" b="1" dirty="0" smtClean="0"/>
              <a:t>    a) 4 sat 50 dakika   b) 4 saat 45 dakika</a:t>
            </a:r>
            <a:r>
              <a:rPr lang="tr-TR" sz="2000" b="1" dirty="0"/>
              <a:t> </a:t>
            </a:r>
            <a:r>
              <a:rPr lang="tr-TR" sz="2000" b="1" dirty="0" smtClean="0"/>
              <a:t>  c) 5 saat 55 dakika   d) 4 saat 35 dakika</a:t>
            </a:r>
            <a:endParaRPr lang="tr-TR" sz="2000" b="1" dirty="0"/>
          </a:p>
        </p:txBody>
      </p:sp>
      <p:sp>
        <p:nvSpPr>
          <p:cNvPr id="6" name="Dikdörtgen 5"/>
          <p:cNvSpPr/>
          <p:nvPr/>
        </p:nvSpPr>
        <p:spPr>
          <a:xfrm>
            <a:off x="4547026" y="764705"/>
            <a:ext cx="2113206" cy="49679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7" name="Metin kutusu 6"/>
          <p:cNvSpPr txBox="1"/>
          <p:nvPr/>
        </p:nvSpPr>
        <p:spPr>
          <a:xfrm>
            <a:off x="1413985" y="1516142"/>
            <a:ext cx="6258829" cy="369332"/>
          </a:xfrm>
          <a:prstGeom prst="rect">
            <a:avLst/>
          </a:prstGeom>
          <a:noFill/>
        </p:spPr>
        <p:txBody>
          <a:bodyPr wrap="none" rtlCol="0">
            <a:spAutoFit/>
          </a:bodyPr>
          <a:lstStyle/>
          <a:p>
            <a:r>
              <a:rPr lang="tr-TR" b="1" dirty="0" smtClean="0"/>
              <a:t>Öğrencinin eve dönüş saatinden evden ayrılış saatini çıkaracağız.</a:t>
            </a:r>
            <a:endParaRPr lang="tr-TR"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985" y="2204864"/>
            <a:ext cx="5821426"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Metin kutusu 8"/>
          <p:cNvSpPr txBox="1"/>
          <p:nvPr/>
        </p:nvSpPr>
        <p:spPr>
          <a:xfrm>
            <a:off x="154537" y="3258013"/>
            <a:ext cx="8784976" cy="1323439"/>
          </a:xfrm>
          <a:prstGeom prst="rect">
            <a:avLst/>
          </a:prstGeom>
          <a:noFill/>
          <a:ln>
            <a:solidFill>
              <a:srgbClr val="FF0000"/>
            </a:solidFill>
          </a:ln>
        </p:spPr>
        <p:txBody>
          <a:bodyPr wrap="square" rtlCol="0">
            <a:spAutoFit/>
          </a:bodyPr>
          <a:lstStyle/>
          <a:p>
            <a:r>
              <a:rPr lang="tr-TR" sz="2000" b="1" dirty="0" smtClean="0">
                <a:solidFill>
                  <a:srgbClr val="FF0000"/>
                </a:solidFill>
              </a:rPr>
              <a:t>ÖRNEK: </a:t>
            </a:r>
            <a:r>
              <a:rPr lang="tr-TR" sz="2000" b="1" dirty="0" smtClean="0"/>
              <a:t>Bugün hava çok güzel. Hiç bulut yok. Takvimde güneşin saat 06.53 de doğacağı ve saat 17.12 de batacağı yazılmış. Buna göre bugün güneşi ne kadar süre ile göreceğiz?</a:t>
            </a:r>
            <a:endParaRPr lang="tr-TR" sz="900" b="1" dirty="0" smtClean="0"/>
          </a:p>
          <a:p>
            <a:r>
              <a:rPr lang="tr-TR" sz="2000" b="1" dirty="0" smtClean="0"/>
              <a:t>    a) 4 sat 50 dakika   b) 4 saat 45 dakika</a:t>
            </a:r>
            <a:r>
              <a:rPr lang="tr-TR" sz="2000" b="1" dirty="0"/>
              <a:t> </a:t>
            </a:r>
            <a:r>
              <a:rPr lang="tr-TR" sz="2000" b="1" dirty="0" smtClean="0"/>
              <a:t>  c) 5 saat 55 dakika   d) 4 saat 35 dakika</a:t>
            </a:r>
            <a:endParaRPr lang="tr-TR" sz="2000" b="1" dirty="0"/>
          </a:p>
        </p:txBody>
      </p:sp>
      <p:sp>
        <p:nvSpPr>
          <p:cNvPr id="10" name="Metin kutusu 9"/>
          <p:cNvSpPr txBox="1"/>
          <p:nvPr/>
        </p:nvSpPr>
        <p:spPr>
          <a:xfrm>
            <a:off x="1411072" y="4800631"/>
            <a:ext cx="5726696" cy="369332"/>
          </a:xfrm>
          <a:prstGeom prst="rect">
            <a:avLst/>
          </a:prstGeom>
          <a:noFill/>
        </p:spPr>
        <p:txBody>
          <a:bodyPr wrap="none" rtlCol="0">
            <a:spAutoFit/>
          </a:bodyPr>
          <a:lstStyle/>
          <a:p>
            <a:r>
              <a:rPr lang="tr-TR" b="1" dirty="0" smtClean="0"/>
              <a:t>Güneşin batış saatinden ,güneşin doğuş saatini çıkaracağız.</a:t>
            </a:r>
            <a:endParaRPr lang="tr-TR" b="1"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4541" y="5301208"/>
            <a:ext cx="5957715"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Dikdörtgen 11"/>
          <p:cNvSpPr/>
          <p:nvPr/>
        </p:nvSpPr>
        <p:spPr>
          <a:xfrm>
            <a:off x="6196335" y="6486298"/>
            <a:ext cx="2947665" cy="369332"/>
          </a:xfrm>
          <a:prstGeom prst="rect">
            <a:avLst/>
          </a:prstGeom>
        </p:spPr>
        <p:txBody>
          <a:bodyPr wrap="none">
            <a:spAutoFit/>
          </a:bodyPr>
          <a:lstStyle/>
          <a:p>
            <a:pPr algn="r"/>
            <a:r>
              <a:rPr lang="tr-TR" b="1" dirty="0" smtClean="0"/>
              <a:t>beyler_beyi_2@hotmail.com</a:t>
            </a:r>
            <a:endParaRPr lang="tr-TR" b="1" dirty="0"/>
          </a:p>
        </p:txBody>
      </p:sp>
    </p:spTree>
    <p:extLst>
      <p:ext uri="{BB962C8B-B14F-4D97-AF65-F5344CB8AC3E}">
        <p14:creationId xmlns:p14="http://schemas.microsoft.com/office/powerpoint/2010/main" val="28154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099"/>
                                        </p:tgtEl>
                                        <p:attrNameLst>
                                          <p:attrName>style.visibility</p:attrName>
                                        </p:attrNameLst>
                                      </p:cBhvr>
                                      <p:to>
                                        <p:strVal val="visible"/>
                                      </p:to>
                                    </p:set>
                                    <p:animEffect transition="in" filter="fade">
                                      <p:cBhvr>
                                        <p:cTn id="49" dur="1000"/>
                                        <p:tgtEl>
                                          <p:spTgt spid="4099"/>
                                        </p:tgtEl>
                                      </p:cBhvr>
                                    </p:animEffect>
                                    <p:anim calcmode="lin" valueType="num">
                                      <p:cBhvr>
                                        <p:cTn id="50" dur="1000" fill="hold"/>
                                        <p:tgtEl>
                                          <p:spTgt spid="4099"/>
                                        </p:tgtEl>
                                        <p:attrNameLst>
                                          <p:attrName>ppt_x</p:attrName>
                                        </p:attrNameLst>
                                      </p:cBhvr>
                                      <p:tavLst>
                                        <p:tav tm="0">
                                          <p:val>
                                            <p:strVal val="#ppt_x"/>
                                          </p:val>
                                        </p:tav>
                                        <p:tav tm="100000">
                                          <p:val>
                                            <p:strVal val="#ppt_x"/>
                                          </p:val>
                                        </p:tav>
                                      </p:tavLst>
                                    </p:anim>
                                    <p:anim calcmode="lin" valueType="num">
                                      <p:cBhvr>
                                        <p:cTn id="51"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2627784" y="548680"/>
            <a:ext cx="3781548" cy="923330"/>
          </a:xfrm>
          <a:prstGeom prst="rect">
            <a:avLst/>
          </a:prstGeom>
          <a:noFill/>
          <a:ln>
            <a:solidFill>
              <a:srgbClr val="FF0000"/>
            </a:solidFill>
          </a:ln>
        </p:spPr>
        <p:txBody>
          <a:bodyPr wrap="none" rtlCol="0">
            <a:spAutoFit/>
          </a:bodyPr>
          <a:lstStyle/>
          <a:p>
            <a:r>
              <a:rPr lang="tr-TR" sz="5400" b="1" dirty="0" smtClean="0"/>
              <a:t>HAZIRLAYAN</a:t>
            </a:r>
            <a:endParaRPr lang="tr-TR" sz="5400" b="1" dirty="0"/>
          </a:p>
        </p:txBody>
      </p:sp>
      <p:sp>
        <p:nvSpPr>
          <p:cNvPr id="5" name="Metin kutusu 4"/>
          <p:cNvSpPr txBox="1"/>
          <p:nvPr/>
        </p:nvSpPr>
        <p:spPr>
          <a:xfrm>
            <a:off x="233861" y="4408949"/>
            <a:ext cx="8712968" cy="1815882"/>
          </a:xfrm>
          <a:prstGeom prst="rect">
            <a:avLst/>
          </a:prstGeom>
          <a:noFill/>
          <a:ln>
            <a:solidFill>
              <a:srgbClr val="FF0000"/>
            </a:solidFill>
          </a:ln>
        </p:spPr>
        <p:txBody>
          <a:bodyPr wrap="square" rtlCol="0">
            <a:spAutoFit/>
          </a:bodyPr>
          <a:lstStyle/>
          <a:p>
            <a:r>
              <a:rPr lang="tr-TR" sz="2800" b="1" dirty="0" smtClean="0"/>
              <a:t>ÖMER ASKERDEN</a:t>
            </a:r>
          </a:p>
          <a:p>
            <a:r>
              <a:rPr lang="tr-TR" sz="2800" b="1" dirty="0" smtClean="0"/>
              <a:t>PİRİ MEHMET PAŞA ORTAOKULU</a:t>
            </a:r>
          </a:p>
          <a:p>
            <a:r>
              <a:rPr lang="tr-TR" sz="2800" b="1" dirty="0" smtClean="0"/>
              <a:t>UZMAN İLKÖĞRETİM MATEMATİK  ÖĞRETMENİ</a:t>
            </a:r>
          </a:p>
          <a:p>
            <a:pPr algn="r"/>
            <a:r>
              <a:rPr lang="tr-TR" sz="2800" b="1" dirty="0" smtClean="0"/>
              <a:t>beyler_beyi_2@hotmail.com</a:t>
            </a:r>
            <a:endParaRPr lang="tr-TR" sz="2800" b="1" dirty="0"/>
          </a:p>
        </p:txBody>
      </p:sp>
    </p:spTree>
    <p:extLst>
      <p:ext uri="{BB962C8B-B14F-4D97-AF65-F5344CB8AC3E}">
        <p14:creationId xmlns:p14="http://schemas.microsoft.com/office/powerpoint/2010/main" val="1082774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TotalTime>
  <Words>264</Words>
  <Application>Microsoft Office PowerPoint</Application>
  <PresentationFormat>Ekran Gösterisi (4:3)</PresentationFormat>
  <Paragraphs>94</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heronmatematik@hotmail.com</dc:creator>
  <cp:lastModifiedBy>heronmatematik@hotmail.com</cp:lastModifiedBy>
  <cp:revision>35</cp:revision>
  <dcterms:created xsi:type="dcterms:W3CDTF">2012-11-25T18:29:56Z</dcterms:created>
  <dcterms:modified xsi:type="dcterms:W3CDTF">2013-11-18T18:48:25Z</dcterms:modified>
</cp:coreProperties>
</file>